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Architect and lead audience. Technical detail is welcome here — they'll sit through it if it's specific.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inventory exercise reliably produces a number that gets attention from people who control budget.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ordered boxes echo the scattered ones from slide 1 — same elements, arranged.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removing blame. This room has probably been told they made a mess. They didn't — they followed the guidance and the guidance stopped short.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reframe. Everything after this slide is consequences of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Hold this slide for the whole explanation. It's the one section talking-head alone won't carry.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two properties are the entire reason the next slide matters.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urgency slide. It's what turns a nod into an action.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shared-instance point is the one that surprises people. It has to be decided by written agreement, because the system won't do it for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people photograph. Give them time on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Protect this slide in any edit. Without it the deck reads as a compliance lecture rather than advice from someone who's watched governance fail.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3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80960" y="196596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052560" y="187452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332720" y="210312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955280" y="269748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692640" y="260604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15600" y="278892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635240" y="342900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281160" y="352044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561320" y="342900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458200" y="411480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966960" y="4160520"/>
            <a:ext cx="1051560" cy="384048"/>
          </a:xfrm>
          <a:prstGeom prst="roundRect">
            <a:avLst>
              <a:gd name="adj" fmla="val 19048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915400" y="2999232"/>
            <a:ext cx="1234440" cy="457200"/>
          </a:xfrm>
          <a:prstGeom prst="roundRect">
            <a:avLst>
              <a:gd name="adj" fmla="val 18000"/>
            </a:avLst>
          </a:prstGeom>
          <a:solidFill>
            <a:srgbClr val="BF4E33"/>
          </a:solidFill>
          <a:ln w="19050">
            <a:solidFill>
              <a:srgbClr val="B8860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15400" y="3072384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863840" y="46634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owns this one?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77240" y="13716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6A4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77240" y="1737360"/>
            <a:ext cx="6583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Clean Core migration</a:t>
            </a:r>
            <a:endParaRPr lang="en-US" sz="38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created a new mess</a:t>
            </a:r>
            <a:endParaRPr lang="en-US" sz="3800" dirty="0"/>
          </a:p>
        </p:txBody>
      </p:sp>
      <p:sp>
        <p:nvSpPr>
          <p:cNvPr id="18" name="Text 16"/>
          <p:cNvSpPr/>
          <p:nvPr/>
        </p:nvSpPr>
        <p:spPr>
          <a:xfrm>
            <a:off x="777240" y="35204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BTP governance after the extensions moved — and</a:t>
            </a:r>
            <a:endParaRPr lang="en-US" sz="17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account model is the whole decision.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77240" y="5806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free download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to start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answers depending on how far in you already are.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349240" cy="3291840"/>
          </a:xfrm>
          <a:prstGeom prst="roundRect">
            <a:avLst>
              <a:gd name="adj" fmla="val 3333"/>
            </a:avLst>
          </a:prstGeom>
          <a:solidFill>
            <a:srgbClr val="EFEBFC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176272"/>
            <a:ext cx="2926080" cy="457200"/>
          </a:xfrm>
          <a:prstGeom prst="roundRect">
            <a:avLst>
              <a:gd name="adj" fmla="val 22000"/>
            </a:avLst>
          </a:prstGeom>
          <a:solidFill>
            <a:srgbClr val="6A4FD0"/>
          </a:solidFill>
          <a:ln w="12700">
            <a:solidFill>
              <a:srgbClr val="6A4FD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2258568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60120" y="276148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subaccounts or fewer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60120" y="3246120"/>
            <a:ext cx="47091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4A3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the four questions now, while it's still a whiteboard exercise. Start with a simple subaccount structure and add directories only when the flat list stops being manageable — not before.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874520"/>
            <a:ext cx="5349240" cy="3291840"/>
          </a:xfrm>
          <a:prstGeom prst="roundRect">
            <a:avLst>
              <a:gd name="adj" fmla="val 3333"/>
            </a:avLst>
          </a:prstGeom>
          <a:solidFill>
            <a:srgbClr val="FBEBE6"/>
          </a:solidFill>
          <a:ln w="15875">
            <a:solidFill>
              <a:srgbClr val="BF4E3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0" y="2176272"/>
            <a:ext cx="2926080" cy="457200"/>
          </a:xfrm>
          <a:prstGeom prst="roundRect">
            <a:avLst>
              <a:gd name="adj" fmla="val 22000"/>
            </a:avLst>
          </a:prstGeom>
          <a:solidFill>
            <a:srgbClr val="BF4E33"/>
          </a:solidFill>
          <a:ln w="12700">
            <a:solidFill>
              <a:srgbClr val="BF4E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0" y="2258568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ALREADY SPRAWLED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583680" y="276148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Twenty, thirty, more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583680" y="3246120"/>
            <a:ext cx="47091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9738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not restructuring wholesale. Start with an inventory: which subaccounts have an owner who can be named? That number is usually the whole shock, and it's the only honest place to begin.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548640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FBF2DE"/>
          </a:solidFill>
          <a:ln w="12700">
            <a:solidFill>
              <a:srgbClr val="E8D7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564184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A5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Either way, the first artifact is the same: a written statement of what a subaccount means in your organization.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413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977640" y="1051560"/>
            <a:ext cx="960120" cy="402336"/>
          </a:xfrm>
          <a:prstGeom prst="roundRect">
            <a:avLst>
              <a:gd name="adj" fmla="val 18182"/>
            </a:avLst>
          </a:prstGeom>
          <a:solidFill>
            <a:srgbClr val="26224F"/>
          </a:solidFill>
          <a:ln w="12700">
            <a:solidFill>
              <a:srgbClr val="6A4FD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56632" y="1051560"/>
            <a:ext cx="960120" cy="402336"/>
          </a:xfrm>
          <a:prstGeom prst="roundRect">
            <a:avLst>
              <a:gd name="adj" fmla="val 18182"/>
            </a:avLst>
          </a:prstGeom>
          <a:solidFill>
            <a:srgbClr val="26224F"/>
          </a:solidFill>
          <a:ln w="12700">
            <a:solidFill>
              <a:srgbClr val="6A4FD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135624" y="1051560"/>
            <a:ext cx="960120" cy="402336"/>
          </a:xfrm>
          <a:prstGeom prst="roundRect">
            <a:avLst>
              <a:gd name="adj" fmla="val 18182"/>
            </a:avLst>
          </a:prstGeom>
          <a:solidFill>
            <a:srgbClr val="26224F"/>
          </a:solidFill>
          <a:ln w="12700">
            <a:solidFill>
              <a:srgbClr val="6A4FD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214616" y="1051560"/>
            <a:ext cx="960120" cy="402336"/>
          </a:xfrm>
          <a:prstGeom prst="roundRect">
            <a:avLst>
              <a:gd name="adj" fmla="val 18182"/>
            </a:avLst>
          </a:prstGeom>
          <a:solidFill>
            <a:srgbClr val="26224F"/>
          </a:solidFill>
          <a:ln w="12700">
            <a:solidFill>
              <a:srgbClr val="6A4FD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2468880"/>
            <a:ext cx="9966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account model is the decision.</a:t>
            </a:r>
            <a:endParaRPr lang="en-US" sz="2700" dirty="0"/>
          </a:p>
          <a:p>
            <a:pPr algn="ctr" indent="0" marL="0">
              <a:lnSpc>
                <a:spcPts val="4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else is consequence.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1280160" y="388620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6A4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Isolation, cost, control and lifecycle — all set by the same structure, usually before anyone realized they were governing anything.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3566160" y="5029200"/>
            <a:ext cx="5029200" cy="777240"/>
          </a:xfrm>
          <a:prstGeom prst="roundRect">
            <a:avLst>
              <a:gd name="adj" fmla="val 49412"/>
            </a:avLst>
          </a:prstGeom>
          <a:solidFill>
            <a:srgbClr val="26224F"/>
          </a:solidFill>
          <a:ln w="12700">
            <a:solidFill>
              <a:srgbClr val="4A34A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66160" y="522122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at sapcodemonkey.com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608076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models, default quotas and cockpit navigation change between releases — verify against SAP Help before committing to a project plan.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did anything wrong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friction that used to govern you was removed on purpose.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029200" cy="2651760"/>
          </a:xfrm>
          <a:prstGeom prst="roundRect">
            <a:avLst>
              <a:gd name="adj" fmla="val 4138"/>
            </a:avLst>
          </a:prstGeom>
          <a:solidFill>
            <a:srgbClr val="F1F2F6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084832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774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system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2926080"/>
            <a:ext cx="4389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transport path, one place to look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anything meant going through a channel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was implicit — the friction did it for you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870448" y="2926080"/>
            <a:ext cx="603504" cy="457200"/>
          </a:xfrm>
          <a:prstGeom prst="rightArrow">
            <a:avLst/>
          </a:prstGeom>
          <a:solidFill>
            <a:srgbClr val="6A4FD0"/>
          </a:solidFill>
          <a:ln w="12700">
            <a:solidFill>
              <a:srgbClr val="6A4FD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675120" y="1828800"/>
            <a:ext cx="4937760" cy="2651760"/>
          </a:xfrm>
          <a:prstGeom prst="roundRect">
            <a:avLst>
              <a:gd name="adj" fmla="val 4138"/>
            </a:avLst>
          </a:prstGeom>
          <a:solidFill>
            <a:srgbClr val="FBEBE6"/>
          </a:solidFill>
          <a:ln w="15875">
            <a:solidFill>
              <a:srgbClr val="BF4E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95160" y="208483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9738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995160" y="2377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Many environments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995160" y="2926080"/>
            <a:ext cx="4297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environment is a few clicks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one independent of the others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Consumption is metered — and nothing replaced the friction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4846320"/>
            <a:ext cx="10972800" cy="914400"/>
          </a:xfrm>
          <a:prstGeom prst="roundRect">
            <a:avLst>
              <a:gd name="adj" fmla="val 10000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507492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Core removed the constraint that used to do your governing for you. That was the point — but nobody's job description said to replace it.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account model is your governance model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related thing. The same thing. It decides four things at once.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688336" cy="26060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240280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6A4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914400" y="257860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Isolation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14400" y="3035808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can reach what. Subaccounts don't share by default.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438144" y="1965960"/>
            <a:ext cx="2688336" cy="26060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712464" y="2240280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6A4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712464" y="257860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3712464" y="3035808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Consumption is tracked per subaccount. Your structure is your cost report.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36208" y="1965960"/>
            <a:ext cx="2688336" cy="26060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10528" y="2240280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6A4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510528" y="257860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510528" y="3035808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Entitlements flow down the hierarchy. Whoever sits above decides what's provisionable.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034272" y="1965960"/>
            <a:ext cx="2688336" cy="26060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08592" y="2240280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6A4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9308592" y="2578608"/>
            <a:ext cx="2148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Lifecycle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9308592" y="3035808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can't say what a subaccount is for, you can't retire it.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40080" y="4937760"/>
            <a:ext cx="10972800" cy="960120"/>
          </a:xfrm>
          <a:prstGeom prst="roundRect">
            <a:avLst>
              <a:gd name="adj" fmla="val 9524"/>
            </a:avLst>
          </a:prstGeom>
          <a:solidFill>
            <a:srgbClr val="EFEBFC"/>
          </a:solidFill>
          <a:ln w="12700">
            <a:solidFill>
              <a:srgbClr val="6A4FD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513892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4A3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people treat the account structure as plumbing. It is four governance decisions, made once, often by whoever happened to have the credentials.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levels, three jobs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this diagram up on screen rather than showing it complete.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6A4FD0"/>
          </a:solidFill>
          <a:ln w="12700">
            <a:solidFill>
              <a:srgbClr val="6A4F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975104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8D0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ACCOUNT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231136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contract with SAP. Entitlements, quotas and members live here. Region-independent.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880360"/>
            <a:ext cx="3566160" cy="658368"/>
          </a:xfrm>
          <a:prstGeom prst="roundRect">
            <a:avLst>
              <a:gd name="adj" fmla="val 13889"/>
            </a:avLst>
          </a:prstGeom>
          <a:solidFill>
            <a:srgbClr val="EFEBFC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44952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4A3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Directory — Finance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34840" y="2880360"/>
            <a:ext cx="3566160" cy="658368"/>
          </a:xfrm>
          <a:prstGeom prst="roundRect">
            <a:avLst>
              <a:gd name="adj" fmla="val 13889"/>
            </a:avLst>
          </a:prstGeom>
          <a:solidFill>
            <a:srgbClr val="EFEBFC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34840" y="3044952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4A3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Directory — Supply Chain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0" y="2880360"/>
            <a:ext cx="3566160" cy="658368"/>
          </a:xfrm>
          <a:prstGeom prst="roundRect">
            <a:avLst>
              <a:gd name="adj" fmla="val 13889"/>
            </a:avLst>
          </a:prstGeom>
          <a:solidFill>
            <a:srgbClr val="EFEBFC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0" y="3044952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4A3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Directory — Shared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3657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Optional. Group subaccounts, nest, distribute entitlements, and carry their own administrators — so a directory is a delegation boundary, not a folder.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4160520"/>
            <a:ext cx="109728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431596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1874520" y="4160520"/>
            <a:ext cx="109728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874520" y="431596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108960" y="4160520"/>
            <a:ext cx="109728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108960" y="431596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434840" y="4160520"/>
            <a:ext cx="109728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434840" y="431596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669280" y="4160520"/>
            <a:ext cx="109728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669280" y="431596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903720" y="4160520"/>
            <a:ext cx="109728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903720" y="431596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8229600" y="4160520"/>
            <a:ext cx="109728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0" y="431596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9464040" y="4160520"/>
            <a:ext cx="109728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464040" y="431596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10698480" y="4160520"/>
            <a:ext cx="109728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698480" y="431596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40080" y="486460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you actually deploy. Each one lives in exactly one region, chosen at creation, and is independent of every other.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40080" y="534924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FBF2DE"/>
          </a:solidFill>
          <a:ln w="12700">
            <a:solidFill>
              <a:srgbClr val="E8D7A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60120" y="550468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A5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have more than a handful of subaccounts and no directories, you're managing a flat list where everything is everyone's problem.</a:t>
            </a:r>
            <a:endParaRPr lang="en-US" sz="1450" dirty="0"/>
          </a:p>
        </p:txBody>
      </p:sp>
      <p:sp>
        <p:nvSpPr>
          <p:cNvPr id="35" name="Text 33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properties that bite later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are deliberate. Both are why this doesn't refactor.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301752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9050">
            <a:solidFill>
              <a:srgbClr val="BF4E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0312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Region-locked at creation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960120" y="2606040"/>
            <a:ext cx="4754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subaccount is associated with one region — the physical location where applications and data are hosted — and it's chosen when you create it. Data residency requirements make this a compliance decision as much as a technical one.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42519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9738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it wrong means recreating, not editing.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263640" y="1828800"/>
            <a:ext cx="5349240" cy="301752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9050">
            <a:solidFill>
              <a:srgbClr val="BF4E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0" y="2103120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of each other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6583680" y="2606040"/>
            <a:ext cx="4754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SAP's documentation is explicit that subaccount independence matters for security, member management, data management, migration and integration. Nothing crosses for free — each one needs its own connectivity and trust configuration.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83680" y="42519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9738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security feature, and a migration cost.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516636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5330952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a workload between subaccounts is not a settings change. Re-provision the services, redo trust and connectivity, retest integrations, coordinate with everyone consuming the endpoints.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413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515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886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DANGEROUS PROPERTY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508760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Cheap to make.</a:t>
            </a:r>
            <a:endParaRPr lang="en-US" sz="4000" dirty="0"/>
          </a:p>
          <a:p>
            <a:pPr indent="0" marL="0">
              <a:lnSpc>
                <a:spcPts val="52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Expensive to change.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3383280"/>
            <a:ext cx="5120640" cy="1463040"/>
          </a:xfrm>
          <a:prstGeom prst="roundRect">
            <a:avLst>
              <a:gd name="adj" fmla="val 7500"/>
            </a:avLst>
          </a:prstGeom>
          <a:solidFill>
            <a:srgbClr val="26224F"/>
          </a:solidFill>
          <a:ln w="12700">
            <a:solidFill>
              <a:srgbClr val="6A4F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0" y="356616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THE DECISION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097280" y="3858768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Thirty seconds in the cockpit. No approval gate exists unless you build one. Nothing about the moment feels consequential.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3383280"/>
            <a:ext cx="5120640" cy="1463040"/>
          </a:xfrm>
          <a:prstGeom prst="roundRect">
            <a:avLst>
              <a:gd name="adj" fmla="val 7500"/>
            </a:avLst>
          </a:prstGeom>
          <a:solidFill>
            <a:srgbClr val="3A2019"/>
          </a:solidFill>
          <a:ln w="12700">
            <a:solidFill>
              <a:srgbClr val="BF4E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37960" y="356616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E8A8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UNDOING IT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537960" y="3858768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F0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migration project. Services, trust, connectivity, integrations, and every consumer of a URL somebody bookmarked.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52578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886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combination is exactly the profile of a decision that gets made badly.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sprawl actually happens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one bad decision. Forty reasonable ones nobody would have blocked.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1078992"/>
          </a:xfrm>
          <a:prstGeom prst="roundRect">
            <a:avLst>
              <a:gd name="adj" fmla="val 8475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2084832"/>
            <a:ext cx="475488" cy="475488"/>
          </a:xfrm>
          <a:prstGeom prst="ellipse">
            <a:avLst/>
          </a:prstGeom>
          <a:solidFill>
            <a:srgbClr val="BF4E33"/>
          </a:solidFill>
          <a:ln w="12700">
            <a:solidFill>
              <a:srgbClr val="BF4E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2148840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664208" y="1984248"/>
            <a:ext cx="9509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Creation is frictionless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664208" y="2331720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developer needs somewhere to try something. Thirty seconds later there's a new subaccount. Entirely reasonable behavior — nobody is at fault.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953512"/>
            <a:ext cx="10972800" cy="1078992"/>
          </a:xfrm>
          <a:prstGeom prst="roundRect">
            <a:avLst>
              <a:gd name="adj" fmla="val 8475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32688" y="3255264"/>
            <a:ext cx="475488" cy="475488"/>
          </a:xfrm>
          <a:prstGeom prst="ellipse">
            <a:avLst/>
          </a:prstGeom>
          <a:solidFill>
            <a:srgbClr val="BF4E33"/>
          </a:solidFill>
          <a:ln w="12700">
            <a:solidFill>
              <a:srgbClr val="BF4E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2688" y="3319272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664208" y="3154680"/>
            <a:ext cx="9509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has a lifecycle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664208" y="3502152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proof of concept from eighteen months ago is still there. The person who built it changed teams. No owner field that means anything, no review date, no expiry.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4123944"/>
            <a:ext cx="10972800" cy="1078992"/>
          </a:xfrm>
          <a:prstGeom prst="roundRect">
            <a:avLst>
              <a:gd name="adj" fmla="val 8475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2688" y="4425696"/>
            <a:ext cx="475488" cy="475488"/>
          </a:xfrm>
          <a:prstGeom prst="ellipse">
            <a:avLst/>
          </a:prstGeom>
          <a:solidFill>
            <a:srgbClr val="BF4E33"/>
          </a:solidFill>
          <a:ln w="12700">
            <a:solidFill>
              <a:srgbClr val="BF4E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32688" y="4489704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664208" y="4325112"/>
            <a:ext cx="9509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defaults aren't free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664208" y="4672584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consumption-based commercial model, a default runtime memory quota is automatically assigned to every subaccount. Creating one allocates something.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5349240"/>
            <a:ext cx="10972800" cy="868680"/>
          </a:xfrm>
          <a:prstGeom prst="roundRect">
            <a:avLst>
              <a:gd name="adj" fmla="val 10526"/>
            </a:avLst>
          </a:prstGeom>
          <a:solidFill>
            <a:srgbClr val="FBF2DE"/>
          </a:solidFill>
          <a:ln w="12700">
            <a:solidFill>
              <a:srgbClr val="E8D7A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0120" y="553212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7A5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shared service instances break attribution. Two projects on one database is often the right call — but the cost sits wherever the instance is hosted. Your cleanest engineering decision wrecks your cost reporting.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decisions. Write them down.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these explicitly and most of the problem doesn't happen.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EFEBFC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08483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a subaccount represent?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505456"/>
            <a:ext cx="4709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one primary axis — lifecycle, business unit, region or project. All defensible. What kills you is not choosing, and ending up unable to describe the rule.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182880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EFEBFC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0" y="208483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distributes entitlements?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583680" y="2505456"/>
            <a:ext cx="4709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your real spending control. Centralize for control with a bottleneck, delegate through directories for speed with a cap. Both work. No answer means unlogged financial decisions.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393192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EFEBFC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418795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 costs get attributed?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60120" y="4608576"/>
            <a:ext cx="4709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before you build the structure. If finance needs cost per business unit, the structure has to reflect business units. Retrofitting this is the thing that isn't possible.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63640" y="393192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EFEBFC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83680" y="418795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4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shared, what's isolated?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583680" y="4608576"/>
            <a:ext cx="4709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cuts cost and adds coupling. Isolated costs more and stays clean. Decide per service and record why — in two years nobody will remember.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that blocks gets bypassed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 isn't control. It's fast paths with visible boundaries.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FBEBE6"/>
          </a:solidFill>
          <a:ln w="15875">
            <a:solidFill>
              <a:srgbClr val="BF4E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9738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FAILS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450592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weeks and two approvals to get a sandbox. The developer finds another path — someone else's subaccount, a trial account, or somewhere you can't see. Now you have shadow IT and a governance process, which is worse than either alone.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182880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EFEBFC"/>
          </a:solidFill>
          <a:ln w="15875">
            <a:solidFill>
              <a:srgbClr val="6A4F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A3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WORKS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0" y="2450592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self-serve sandbox pattern: capped quota, naming convention, owner recorded, expiry date. Reserve real approval for production, regulated data, and anything with a meaningful cost floor.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4434840"/>
            <a:ext cx="10972800" cy="1051560"/>
          </a:xfrm>
          <a:prstGeom prst="roundRect">
            <a:avLst>
              <a:gd name="adj" fmla="val 10435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46177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compliant route the fastest route.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960120" y="502920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governance model makes the right thing harder than the wrong thing, it isn't a governance model. It's a document.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BTP Governance After Clean Core</dc:title>
  <dc:subject>PptxGenJS Presentation</dc:subject>
  <dc:creator>SAPCodeMonkey</dc:creator>
  <cp:lastModifiedBy>SAPCodeMonkey</cp:lastModifiedBy>
  <cp:revision>1</cp:revision>
  <dcterms:created xsi:type="dcterms:W3CDTF">2026-07-24T02:14:21Z</dcterms:created>
  <dcterms:modified xsi:type="dcterms:W3CDTF">2026-07-24T02:14:21Z</dcterms:modified>
</cp:coreProperties>
</file>