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4063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audiences, one foundation. Developers build it; functional consultants read and build on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arrival test: can you create a CDS consumption view and expose it as an OData service? If yes, you can build the modern equivalent of most classic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12344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8FA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COMPANION DECK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77240" y="160020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CDS &amp; OData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77240" y="25146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9BD3C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skills guide — two tracks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777240" y="338328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241F45"/>
          </a:solidFill>
          <a:ln w="15875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05840" y="356616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AEB6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005840" y="3877056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CDS views, expose OData, RAP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080760" y="338328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0E3230"/>
          </a:solidFill>
          <a:ln w="15875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309360" y="356616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7FD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FUNCTIONAL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309360" y="3877056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the model, build reports — no code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777240" y="585216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C8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sapcodemonkey.com  ·  free download</a:t>
            </a:r>
            <a:endParaRPr lang="en-US" sz="1200" dirty="0"/>
          </a:p>
        </p:txBody>
      </p:sp>
      <p:pic>
        <p:nvPicPr>
          <p:cNvPr id="13" name="Picture 12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D3083DE2-046E-ABC0-F77B-5E4060ADE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623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2801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8FA0F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TRACKS, ONE IDEA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169164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4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value moved from</a:t>
            </a:r>
            <a:endParaRPr lang="en-US" sz="3300" dirty="0"/>
          </a:p>
          <a:p>
            <a:pPr marL="0" indent="0">
              <a:lnSpc>
                <a:spcPts val="44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writing to modeling.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822960" y="3429000"/>
            <a:ext cx="5120640" cy="1600200"/>
          </a:xfrm>
          <a:prstGeom prst="roundRect">
            <a:avLst>
              <a:gd name="adj" fmla="val 6857"/>
            </a:avLst>
          </a:prstGeom>
          <a:solidFill>
            <a:srgbClr val="241F45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97280" y="361188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AEB6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097280" y="3913632"/>
            <a:ext cx="4572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50" dirty="0">
                <a:solidFill>
                  <a:srgbClr val="D5D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you build a CDS consumption view and expose it as OData? Then you can build the modern equivalent of most classic work.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263640" y="3429000"/>
            <a:ext cx="5120640" cy="1600200"/>
          </a:xfrm>
          <a:prstGeom prst="roundRect">
            <a:avLst>
              <a:gd name="adj" fmla="val 6857"/>
            </a:avLst>
          </a:prstGeom>
          <a:solidFill>
            <a:srgbClr val="0E3230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37960" y="361188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7FD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FUNCTIONAL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537960" y="3913632"/>
            <a:ext cx="4572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50" dirty="0">
                <a:solidFill>
                  <a:srgbClr val="C3E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what standard already provides, and build on it directly — on released objects that survive the upgrade.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822960" y="58064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7C8A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at sapcodemonkey.com  ·  Verify syntax and app availability against SAP Help for your release.</a:t>
            </a:r>
            <a:endParaRPr lang="en-US" sz="1150" dirty="0"/>
          </a:p>
        </p:txBody>
      </p:sp>
      <p:pic>
        <p:nvPicPr>
          <p:cNvPr id="12" name="Picture 1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FA876463-84D9-408E-D3C1-87AF266D4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one-sentence version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640080" y="1060704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the data, expose it, consume it. Everything else sits on this spine.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2011680" y="1783080"/>
            <a:ext cx="8229600" cy="841248"/>
          </a:xfrm>
          <a:prstGeom prst="roundRect">
            <a:avLst>
              <a:gd name="adj" fmla="val 10870"/>
            </a:avLst>
          </a:prstGeom>
          <a:solidFill>
            <a:srgbClr val="E2F2F1"/>
          </a:solidFill>
          <a:ln w="1905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286000" y="1911096"/>
            <a:ext cx="7680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5E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SAP Fiori app / analytical tile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2286000" y="2240280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user sees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 flipV="1">
            <a:off x="6035040" y="2642616"/>
            <a:ext cx="274320" cy="146304"/>
          </a:xfrm>
          <a:prstGeom prst="triangle">
            <a:avLst/>
          </a:prstGeom>
          <a:solidFill>
            <a:srgbClr val="9AA6B2"/>
          </a:solidFill>
          <a:ln w="12700">
            <a:solidFill>
              <a:srgbClr val="9AA6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2011680" y="2816352"/>
            <a:ext cx="8229600" cy="841248"/>
          </a:xfrm>
          <a:prstGeom prst="roundRect">
            <a:avLst>
              <a:gd name="adj" fmla="val 10870"/>
            </a:avLst>
          </a:prstGeom>
          <a:solidFill>
            <a:srgbClr val="EEEDFB"/>
          </a:solidFill>
          <a:ln w="1905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286000" y="2944368"/>
            <a:ext cx="7680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225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OData service (V2 / V4)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286000" y="3273552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exposure — how the app reaches the data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 flipV="1">
            <a:off x="6035040" y="3675888"/>
            <a:ext cx="274320" cy="146304"/>
          </a:xfrm>
          <a:prstGeom prst="triangle">
            <a:avLst/>
          </a:prstGeom>
          <a:solidFill>
            <a:srgbClr val="9AA6B2"/>
          </a:solidFill>
          <a:ln w="12700">
            <a:solidFill>
              <a:srgbClr val="9AA6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011680" y="3849624"/>
            <a:ext cx="8229600" cy="841248"/>
          </a:xfrm>
          <a:prstGeom prst="roundRect">
            <a:avLst>
              <a:gd name="adj" fmla="val 10870"/>
            </a:avLst>
          </a:prstGeom>
          <a:solidFill>
            <a:srgbClr val="EFF6DE"/>
          </a:solidFill>
          <a:ln w="19050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286000" y="3977640"/>
            <a:ext cx="7680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F7A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CDS view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286000" y="4306824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model — meaning, associations, annotations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 flipV="1">
            <a:off x="6035040" y="4709160"/>
            <a:ext cx="274320" cy="146304"/>
          </a:xfrm>
          <a:prstGeom prst="triangle">
            <a:avLst/>
          </a:prstGeom>
          <a:solidFill>
            <a:srgbClr val="9AA6B2"/>
          </a:solidFill>
          <a:ln w="12700">
            <a:solidFill>
              <a:srgbClr val="9AA6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2011680" y="4882896"/>
            <a:ext cx="8229600" cy="841248"/>
          </a:xfrm>
          <a:prstGeom prst="roundRect">
            <a:avLst>
              <a:gd name="adj" fmla="val 10870"/>
            </a:avLst>
          </a:prstGeom>
          <a:solidFill>
            <a:srgbClr val="F1F3F6"/>
          </a:solidFill>
          <a:ln w="19050">
            <a:solidFill>
              <a:srgbClr val="9AA6B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2286000" y="5010912"/>
            <a:ext cx="7680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B66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SAP HANA tables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2286000" y="5340096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raw data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1247120" y="63093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pic>
        <p:nvPicPr>
          <p:cNvPr id="21" name="Picture 20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17D6C07F-59E4-34FA-7C74-03FD271E5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CDS is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640080" y="1060704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data model with two properties classic reports never had.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49240" cy="2468880"/>
          </a:xfrm>
          <a:prstGeom prst="roundRect">
            <a:avLst>
              <a:gd name="adj" fmla="val 4444"/>
            </a:avLst>
          </a:prstGeom>
          <a:solidFill>
            <a:srgbClr val="EFF6DE"/>
          </a:solidFill>
          <a:ln w="15875">
            <a:solidFill>
              <a:srgbClr val="6E9E1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04825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4F7A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PUSHDOWN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914400" y="2395728"/>
            <a:ext cx="4800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Data-intensive work runs down on the HANA database instead of looping rows up into the app server. Often the single biggest performance win available.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263640" y="1828800"/>
            <a:ext cx="5349240" cy="2468880"/>
          </a:xfrm>
          <a:prstGeom prst="roundRect">
            <a:avLst>
              <a:gd name="adj" fmla="val 4444"/>
            </a:avLst>
          </a:prstGeom>
          <a:solidFill>
            <a:srgbClr val="EEEDFB"/>
          </a:solidFill>
          <a:ln w="15875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37960" y="204825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3225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REUSE WITH MEANING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537960" y="2395728"/>
            <a:ext cx="4800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4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named object any program, service or view can reference — carrying annotations Fiori, analytics and APIs understand automatically. A classic report can't be reused; a CDS view is a building block.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40080" y="4617720"/>
            <a:ext cx="10972800" cy="749808"/>
          </a:xfrm>
          <a:prstGeom prst="roundRect">
            <a:avLst>
              <a:gd name="adj" fmla="val 12195"/>
            </a:avLst>
          </a:prstGeom>
          <a:solidFill>
            <a:srgbClr val="16233A"/>
          </a:solidFill>
          <a:ln w="12700">
            <a:solidFill>
              <a:srgbClr val="1623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60120" y="4773168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S/4HANA virtual data model — thousands of delivered views — is built this way. CDS is now baseline, not optional.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11247120" y="63093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pic>
        <p:nvPicPr>
          <p:cNvPr id="14" name="Picture 13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140BC179-1E58-9061-3BE8-B63C16564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OData exposes it — RAP ties it together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640080" y="1060704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model correctly; the framework generates the plumbing.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10972800" cy="1051560"/>
          </a:xfrm>
          <a:prstGeom prst="roundRect">
            <a:avLst>
              <a:gd name="adj" fmla="val 9565"/>
            </a:avLst>
          </a:prstGeom>
          <a:solidFill>
            <a:srgbClr val="EEEDFB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1938528"/>
            <a:ext cx="1828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3225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OData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2743200" y="1956816"/>
            <a:ext cx="8595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protocol that makes a CDS view reachable — a Fiori app reads/writes it, external systems call it as an API. Modern RAP targets V4. You rarely hand-build the plumbing.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30632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RAP — what to learn, in order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640080" y="3520440"/>
            <a:ext cx="260604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397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868680" y="370332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68680" y="378561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822960" y="422452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CDS views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22960" y="45720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data model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3383280" y="3520440"/>
            <a:ext cx="260604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397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611880" y="370332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611880" y="378561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3566160" y="422452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Behavior definition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566160" y="45720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create/update/delete may do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126480" y="3520440"/>
            <a:ext cx="260604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397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355080" y="370332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355080" y="378561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309360" y="422452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Behavior implementation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6309360" y="45720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 ABAP logic lives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8869680" y="3520440"/>
            <a:ext cx="2606040" cy="13716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397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9098280" y="3703320"/>
            <a:ext cx="457200" cy="457200"/>
          </a:xfrm>
          <a:prstGeom prst="roundRect">
            <a:avLst>
              <a:gd name="adj" fmla="val 50000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9098280" y="378561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9052560" y="4224528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definition + binding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9052560" y="45720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exposes it as OData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640080" y="5120640"/>
            <a:ext cx="10972800" cy="749808"/>
          </a:xfrm>
          <a:prstGeom prst="roundRect">
            <a:avLst>
              <a:gd name="adj" fmla="val 12195"/>
            </a:avLst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960120" y="5276088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framework handles OData, buffering and transactions. You write business logic, not plumbing — and RAP is where SAP is investing.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11247120" y="63093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pic>
        <p:nvPicPr>
          <p:cNvPr id="32" name="Picture 3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C66E4C30-3518-1C88-5EC4-7C1B166FE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Developer path — six months, working artifact each phase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640080" y="1060704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Concept-first, and none of it happens in SE80.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1051560" cy="749808"/>
          </a:xfrm>
          <a:prstGeom prst="roundRect">
            <a:avLst>
              <a:gd name="adj" fmla="val 10976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2002536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M1–2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783080" y="1783080"/>
            <a:ext cx="9829800" cy="749808"/>
          </a:xfrm>
          <a:prstGeom prst="roundRect">
            <a:avLst>
              <a:gd name="adj" fmla="val 10976"/>
            </a:avLst>
          </a:prstGeom>
          <a:solidFill>
            <a:srgbClr val="F1F3F6"/>
          </a:solidFill>
          <a:ln w="12700">
            <a:solidFill>
              <a:srgbClr val="DCE2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011680" y="1901952"/>
            <a:ext cx="23774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225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Foundations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4297680" y="1901952"/>
            <a:ext cx="7132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ADT/Eclipse working, modern ABAP + OO, refactor one report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40080" y="2642616"/>
            <a:ext cx="1051560" cy="749808"/>
          </a:xfrm>
          <a:prstGeom prst="roundRect">
            <a:avLst>
              <a:gd name="adj" fmla="val 10976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" y="2862072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M3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1783080" y="2642616"/>
            <a:ext cx="9829800" cy="749808"/>
          </a:xfrm>
          <a:prstGeom prst="roundRect">
            <a:avLst>
              <a:gd name="adj" fmla="val 10976"/>
            </a:avLst>
          </a:prstGeom>
          <a:solidFill>
            <a:srgbClr val="F1F3F6"/>
          </a:solidFill>
          <a:ln w="12700">
            <a:solidFill>
              <a:srgbClr val="DCE2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011680" y="2761488"/>
            <a:ext cx="23774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225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CDS proper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297680" y="2761488"/>
            <a:ext cx="7132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Views, associations, annotations — convert one loop report to pushdown, measure it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40080" y="3502152"/>
            <a:ext cx="1051560" cy="749808"/>
          </a:xfrm>
          <a:prstGeom prst="roundRect">
            <a:avLst>
              <a:gd name="adj" fmla="val 10976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40080" y="3721608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M4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1783080" y="3502152"/>
            <a:ext cx="9829800" cy="749808"/>
          </a:xfrm>
          <a:prstGeom prst="roundRect">
            <a:avLst>
              <a:gd name="adj" fmla="val 10976"/>
            </a:avLst>
          </a:prstGeom>
          <a:solidFill>
            <a:srgbClr val="F1F3F6"/>
          </a:solidFill>
          <a:ln w="12700">
            <a:solidFill>
              <a:srgbClr val="DCE2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2011680" y="3621024"/>
            <a:ext cx="23774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225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OData exposure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4297680" y="3621024"/>
            <a:ext cx="7132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Expose views, inspect metadata, test CRUD with Gateway client / Postman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40080" y="4361688"/>
            <a:ext cx="1051560" cy="749808"/>
          </a:xfrm>
          <a:prstGeom prst="roundRect">
            <a:avLst>
              <a:gd name="adj" fmla="val 10976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40080" y="4581144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M5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1783080" y="4361688"/>
            <a:ext cx="9829800" cy="749808"/>
          </a:xfrm>
          <a:prstGeom prst="roundRect">
            <a:avLst>
              <a:gd name="adj" fmla="val 10976"/>
            </a:avLst>
          </a:prstGeom>
          <a:solidFill>
            <a:srgbClr val="F1F3F6"/>
          </a:solidFill>
          <a:ln w="12700">
            <a:solidFill>
              <a:srgbClr val="DCE2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2011680" y="4480560"/>
            <a:ext cx="23774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225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RAP fundamentals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297680" y="4480560"/>
            <a:ext cx="7132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managed BO end to end with a Fiori Elements UI, then add CRUD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640080" y="5221224"/>
            <a:ext cx="1051560" cy="749808"/>
          </a:xfrm>
          <a:prstGeom prst="roundRect">
            <a:avLst>
              <a:gd name="adj" fmla="val 10976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40080" y="5440680"/>
            <a:ext cx="1051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M6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1783080" y="5221224"/>
            <a:ext cx="9829800" cy="749808"/>
          </a:xfrm>
          <a:prstGeom prst="roundRect">
            <a:avLst>
              <a:gd name="adj" fmla="val 10976"/>
            </a:avLst>
          </a:prstGeom>
          <a:solidFill>
            <a:srgbClr val="F1F3F6"/>
          </a:solidFill>
          <a:ln w="12700">
            <a:solidFill>
              <a:srgbClr val="DCE2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2011680" y="5340096"/>
            <a:ext cx="23774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3225D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 core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4297680" y="5340096"/>
            <a:ext cx="7132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Released APIs only, ATC readiness checks, a mini-project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1247120" y="63093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pic>
        <p:nvPicPr>
          <p:cNvPr id="31" name="Picture 30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096FA557-44B8-D634-55A0-067AD0800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Functional track: why this is now your concern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640080" y="1060704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work that used to need a developer and a transport often sits with you.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49240" cy="2286000"/>
          </a:xfrm>
          <a:prstGeom prst="roundRect">
            <a:avLst>
              <a:gd name="adj" fmla="val 4800"/>
            </a:avLst>
          </a:prstGeom>
          <a:solidFill>
            <a:srgbClr val="F1F3F6"/>
          </a:solidFill>
          <a:ln w="12700">
            <a:solidFill>
              <a:srgbClr val="DCE2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048256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471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ECC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14400" y="2514600"/>
            <a:ext cx="48463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report → custom development or Report Painter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data often not reachable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owns the build, via transport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263640" y="1828800"/>
            <a:ext cx="5349240" cy="2286000"/>
          </a:xfrm>
          <a:prstGeom prst="roundRect">
            <a:avLst>
              <a:gd name="adj" fmla="val 4800"/>
            </a:avLst>
          </a:prstGeom>
          <a:solidFill>
            <a:srgbClr val="E2F2F1"/>
          </a:solidFill>
          <a:ln w="15875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37960" y="2048256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S/4HANA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537960" y="2514600"/>
            <a:ext cx="48463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Analytical data exposed through CDS views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Fiori apps build reports &amp; KPIs with no code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power user can do it — faster than a dev request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40080" y="4434840"/>
            <a:ext cx="10972800" cy="749808"/>
          </a:xfrm>
          <a:prstGeom prst="roundRect">
            <a:avLst>
              <a:gd name="adj" fmla="val 12195"/>
            </a:avLst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960120" y="4590288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That's leverage — if you know the tools exist. Most functional consultants don't yet.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247120" y="63093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pic>
        <p:nvPicPr>
          <p:cNvPr id="14" name="Picture 13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7FAD6BB2-3E6E-D2B8-365F-207C1B99A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ladder: same foundation, four tools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640080" y="1060704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higher you sit, the less code and the more configuration.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10972800" cy="932688"/>
          </a:xfrm>
          <a:prstGeom prst="roundRect">
            <a:avLst>
              <a:gd name="adj" fmla="val 9804"/>
            </a:avLst>
          </a:prstGeom>
          <a:solidFill>
            <a:srgbClr val="EEEDFB"/>
          </a:solidFill>
          <a:ln w="13970">
            <a:solidFill>
              <a:srgbClr val="3225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1929384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Developer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22860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kern="0" spc="100" dirty="0">
                <a:solidFill>
                  <a:srgbClr val="3225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ECLIPSE / ADT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3840480" y="2075688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Builds CDS views &amp; RAP services in code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2825496"/>
            <a:ext cx="10972800" cy="932688"/>
          </a:xfrm>
          <a:prstGeom prst="roundRect">
            <a:avLst>
              <a:gd name="adj" fmla="val 9804"/>
            </a:avLst>
          </a:prstGeom>
          <a:solidFill>
            <a:srgbClr val="EFF6DE"/>
          </a:solidFill>
          <a:ln w="13970">
            <a:solidFill>
              <a:srgbClr val="4F7A0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14400" y="2971800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user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14400" y="3328416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kern="0" spc="100" dirty="0">
                <a:solidFill>
                  <a:srgbClr val="4F7A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CDS VIEW APP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3840480" y="3118104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Extends &amp; creates views via Fiori — no Eclipse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3867912"/>
            <a:ext cx="10972800" cy="932688"/>
          </a:xfrm>
          <a:prstGeom prst="roundRect">
            <a:avLst>
              <a:gd name="adj" fmla="val 9804"/>
            </a:avLst>
          </a:prstGeom>
          <a:solidFill>
            <a:srgbClr val="E2F2F1"/>
          </a:solidFill>
          <a:ln w="13970">
            <a:solidFill>
              <a:srgbClr val="0A5E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14400" y="4014216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user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914400" y="4370832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kern="0" spc="100" dirty="0">
                <a:solidFill>
                  <a:srgbClr val="0A5E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ANALYTICAL QUERIES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3840480" y="416052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Builds reports, KPIs, calculated columns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4910328"/>
            <a:ext cx="10972800" cy="932688"/>
          </a:xfrm>
          <a:prstGeom prst="roundRect">
            <a:avLst>
              <a:gd name="adj" fmla="val 9804"/>
            </a:avLst>
          </a:prstGeom>
          <a:solidFill>
            <a:srgbClr val="F1F3F6"/>
          </a:solidFill>
          <a:ln w="13970">
            <a:solidFill>
              <a:srgbClr val="5B667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14400" y="5056632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 user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14400" y="541324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kern="0" spc="1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QUERY / VIEW BROWSER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3840480" y="5202936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and slices what others built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1247120" y="63093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pic>
        <p:nvPicPr>
          <p:cNvPr id="22" name="Picture 2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FE0B22F2-ACCA-58FC-93B6-725666FBE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Fiori apps worth knowing by name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640080" y="1060704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functional consultant's toolkit on S/4HANA.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5875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14400" y="2011680"/>
            <a:ext cx="4800600" cy="457200"/>
          </a:xfrm>
          <a:prstGeom prst="roundRect">
            <a:avLst>
              <a:gd name="adj" fmla="val 18000"/>
            </a:avLst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14400" y="2093976"/>
            <a:ext cx="4800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View Browser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960120" y="2606040"/>
            <a:ext cx="4709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the thousands of delivered CDS views. The highest-value habit — it stops you building what already exists.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263640" y="178308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5875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537960" y="2011680"/>
            <a:ext cx="4800600" cy="457200"/>
          </a:xfrm>
          <a:prstGeom prst="roundRect">
            <a:avLst>
              <a:gd name="adj" fmla="val 18000"/>
            </a:avLst>
          </a:prstGeom>
          <a:solidFill>
            <a:srgbClr val="0E7C7B"/>
          </a:solidFill>
          <a:ln w="1270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537960" y="2093976"/>
            <a:ext cx="4800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Analytical Queries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6583680" y="2606040"/>
            <a:ext cx="4709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 report or KPI on a view: dimensions, measures, calculated columns. Then publish.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5875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914400" y="4160520"/>
            <a:ext cx="4800600" cy="457200"/>
          </a:xfrm>
          <a:prstGeom prst="roundRect">
            <a:avLst>
              <a:gd name="adj" fmla="val 18000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14400" y="4242816"/>
            <a:ext cx="4800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 KPIs and Reports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960120" y="4754880"/>
            <a:ext cx="4709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a query into a Smart Business tile with targets, thresholds and semantic coloring.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263640" y="3931920"/>
            <a:ext cx="534924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 w="15875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6537960" y="4160520"/>
            <a:ext cx="4800600" cy="457200"/>
          </a:xfrm>
          <a:prstGeom prst="roundRect">
            <a:avLst>
              <a:gd name="adj" fmla="val 18000"/>
            </a:avLst>
          </a:prstGeom>
          <a:solidFill>
            <a:srgbClr val="4A3AFF"/>
          </a:solidFill>
          <a:ln w="12700">
            <a:solidFill>
              <a:srgbClr val="4A3A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537960" y="4242816"/>
            <a:ext cx="4800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CDS View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6583680" y="4754880"/>
            <a:ext cx="4709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or extend a view graphically when delivered ones lack the fields you need.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247120" y="63093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pic>
        <p:nvPicPr>
          <p:cNvPr id="22" name="Picture 2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8C638FCE-327F-FC09-00AD-A0F5EB010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rule that saves projects, and a no-code path</a:t>
            </a:r>
            <a:endParaRPr lang="en-US" sz="3100" dirty="0"/>
          </a:p>
        </p:txBody>
      </p:sp>
      <p:sp>
        <p:nvSpPr>
          <p:cNvPr id="3" name="Text 1"/>
          <p:cNvSpPr/>
          <p:nvPr/>
        </p:nvSpPr>
        <p:spPr>
          <a:xfrm>
            <a:off x="640080" y="1060704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on released objects — the functional-side equivalent of clean core.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10972800" cy="960120"/>
          </a:xfrm>
          <a:prstGeom prst="roundRect">
            <a:avLst>
              <a:gd name="adj" fmla="val 10476"/>
            </a:avLst>
          </a:prstGeom>
          <a:solidFill>
            <a:srgbClr val="FBEEE4"/>
          </a:solidFill>
          <a:ln w="12700">
            <a:solidFill>
              <a:srgbClr val="C4551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1938528"/>
            <a:ext cx="10424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9E441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 first, then adapt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914400" y="2249424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35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can't edit SAP-delivered KPIs and reports — changes get overwritten at the next update. Copy first, and only content on released CDS views can be copied. Build on released objects and your report survives the upgrade.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40080" y="2971800"/>
            <a:ext cx="2606040" cy="1691640"/>
          </a:xfrm>
          <a:prstGeom prst="roundRect">
            <a:avLst>
              <a:gd name="adj" fmla="val 5405"/>
            </a:avLst>
          </a:prstGeom>
          <a:solidFill>
            <a:srgbClr val="E2F2F1"/>
          </a:solidFill>
          <a:ln w="1397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68680" y="315468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A5E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41248" y="36118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Browse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841248" y="3950208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3B3E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View Browser, explore delivered views in your area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383280" y="2971800"/>
            <a:ext cx="2606040" cy="1691640"/>
          </a:xfrm>
          <a:prstGeom prst="roundRect">
            <a:avLst>
              <a:gd name="adj" fmla="val 5405"/>
            </a:avLst>
          </a:prstGeom>
          <a:solidFill>
            <a:srgbClr val="E2F2F1"/>
          </a:solidFill>
          <a:ln w="1397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611880" y="315468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A5E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584448" y="36118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 report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3584448" y="3950208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3B3E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Analytical Queries: pick a view, add a calculated column, publish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126480" y="2971800"/>
            <a:ext cx="2606040" cy="1691640"/>
          </a:xfrm>
          <a:prstGeom prst="roundRect">
            <a:avLst>
              <a:gd name="adj" fmla="val 5405"/>
            </a:avLst>
          </a:prstGeom>
          <a:solidFill>
            <a:srgbClr val="E2F2F1"/>
          </a:solidFill>
          <a:ln w="1397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355080" y="315468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A5E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6327648" y="36118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a KPI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6327648" y="3950208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3B3E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KPIs and Reports: target + thresholds on a tile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8869680" y="2971800"/>
            <a:ext cx="2606040" cy="1691640"/>
          </a:xfrm>
          <a:prstGeom prst="roundRect">
            <a:avLst>
              <a:gd name="adj" fmla="val 5405"/>
            </a:avLst>
          </a:prstGeom>
          <a:solidFill>
            <a:srgbClr val="E2F2F1"/>
          </a:solidFill>
          <a:ln w="13970">
            <a:solidFill>
              <a:srgbClr val="0E7C7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9098280" y="315468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A5E5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9070848" y="36118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Extend a view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9070848" y="3950208"/>
            <a:ext cx="2286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150" dirty="0">
                <a:solidFill>
                  <a:srgbClr val="3B3E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CDS View app when a field is missing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11247120" y="630936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pic>
        <p:nvPicPr>
          <p:cNvPr id="25" name="Picture 24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C05B5642-219D-B23D-8E93-DFD18B483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964</Words>
  <Application>Microsoft Office PowerPoint</Application>
  <PresentationFormat>Widescreen</PresentationFormat>
  <Paragraphs>139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CDS &amp; OData: A Skills Guide</dc:title>
  <dc:subject>PptxGenJS Presentation</dc:subject>
  <dc:creator>SAPCodeMonkey</dc:creator>
  <cp:lastModifiedBy>Moore, Tim</cp:lastModifiedBy>
  <cp:revision>2</cp:revision>
  <dcterms:created xsi:type="dcterms:W3CDTF">2026-07-27T18:54:23Z</dcterms:created>
  <dcterms:modified xsi:type="dcterms:W3CDTF">2026-07-27T19:02:10Z</dcterms:modified>
</cp:coreProperties>
</file>