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19635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Title slide. This deck is the downloadable companion to the 'Claude vs Joule for ABAP' video. Replace the channel name in the footer with your own branding.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Set up the two tools fairly. The whole deck rests on this depth-vs-breadth distinction.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Lead with Joule's strengths. Visibly crediting the SAP-native tool is what earns credibility for the rest of the comparison.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Note that none of these are 'write my ABAP' — that's deliberate. The general model earns its place on breadth, not SAP depth.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centerpiece slide. On video, build this row by row rather than showing it all at once.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the most quotable slide — 'think general, build in Joule'. Good candidate to slice as a standalone Short.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 not soften this slide. In regulated environments — finance, public sector — this is the difference between a good workflow and a compliance incident.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practical takeaway slide viewers can screenshot. Deliberately ordered so the governance question comes first.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Closing slide. Swap the footer for your channel name and link.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17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818120" y="1874520"/>
            <a:ext cx="2651760" cy="2651760"/>
          </a:xfrm>
          <a:prstGeom prst="ellipse">
            <a:avLst/>
          </a:prstGeom>
          <a:solidFill>
            <a:srgbClr val="D98A3D">
              <a:alpha val="55000"/>
            </a:srgbClr>
          </a:solidFill>
          <a:ln w="19050">
            <a:solidFill>
              <a:srgbClr val="D98A3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9189720" y="1874520"/>
            <a:ext cx="2651760" cy="2651760"/>
          </a:xfrm>
          <a:prstGeom prst="ellipse">
            <a:avLst/>
          </a:prstGeom>
          <a:solidFill>
            <a:srgbClr val="8B82E0">
              <a:alpha val="55000"/>
            </a:srgbClr>
          </a:solidFill>
          <a:ln w="19050">
            <a:solidFill>
              <a:srgbClr val="8B82E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9189720" y="2971800"/>
            <a:ext cx="1280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both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772400" y="4663440"/>
            <a:ext cx="1737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D98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general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0149840" y="4663440"/>
            <a:ext cx="1737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8B82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SAP-native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77240" y="146304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8B82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COMPANION DECK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777240" y="1828800"/>
            <a:ext cx="658368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5000"/>
              </a:lnSpc>
              <a:buNone/>
            </a:pPr>
            <a:r>
              <a:rPr lang="en-US" sz="4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Claude vs Joule</a:t>
            </a:r>
            <a:endParaRPr lang="en-US" sz="4600" dirty="0"/>
          </a:p>
          <a:p>
            <a:pPr marL="0" indent="0">
              <a:lnSpc>
                <a:spcPts val="5000"/>
              </a:lnSpc>
              <a:buNone/>
            </a:pPr>
            <a:r>
              <a:rPr lang="en-US" sz="4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ABAP</a:t>
            </a:r>
            <a:endParaRPr lang="en-US" sz="4600" dirty="0"/>
          </a:p>
        </p:txBody>
      </p:sp>
      <p:sp>
        <p:nvSpPr>
          <p:cNvPr id="9" name="Text 7"/>
          <p:cNvSpPr/>
          <p:nvPr/>
        </p:nvSpPr>
        <p:spPr>
          <a:xfrm>
            <a:off x="777240" y="3657600"/>
            <a:ext cx="6400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600"/>
              </a:lnSpc>
              <a:buNone/>
            </a:pPr>
            <a:r>
              <a:rPr lang="en-US" sz="1700" dirty="0">
                <a:solidFill>
                  <a:srgbClr val="C9C5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one for what — a practical guide to using</a:t>
            </a:r>
            <a:endParaRPr lang="en-US" sz="1700" dirty="0"/>
          </a:p>
          <a:p>
            <a:pPr marL="0" indent="0">
              <a:lnSpc>
                <a:spcPts val="2600"/>
              </a:lnSpc>
              <a:buNone/>
            </a:pPr>
            <a:r>
              <a:rPr lang="en-US" sz="1700" dirty="0">
                <a:solidFill>
                  <a:srgbClr val="C9C5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general AI and SAP-native AI together.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777240" y="576072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8F8A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ABAP in the AI Era  ·  free download</a:t>
            </a:r>
            <a:endParaRPr lang="en-US" sz="1200" dirty="0"/>
          </a:p>
        </p:txBody>
      </p:sp>
      <p:pic>
        <p:nvPicPr>
          <p:cNvPr id="12" name="Picture 11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238D4EE1-A948-831A-92CC-68E58F3050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10881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kinds of AI, two different jobs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640080" y="1115568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6E6C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question isn't which is better. It's which one for what.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1783080"/>
            <a:ext cx="5349240" cy="3246120"/>
          </a:xfrm>
          <a:prstGeom prst="roundRect">
            <a:avLst>
              <a:gd name="adj" fmla="val 3380"/>
            </a:avLst>
          </a:prstGeom>
          <a:solidFill>
            <a:srgbClr val="FBF0E3"/>
          </a:solidFill>
          <a:ln w="12700">
            <a:solidFill>
              <a:srgbClr val="D98A3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960120" y="2103120"/>
            <a:ext cx="502920" cy="502920"/>
          </a:xfrm>
          <a:prstGeom prst="ellipse">
            <a:avLst/>
          </a:prstGeom>
          <a:solidFill>
            <a:srgbClr val="D98A3D"/>
          </a:solidFill>
          <a:ln w="12700">
            <a:solidFill>
              <a:srgbClr val="D98A3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960120" y="2157984"/>
            <a:ext cx="502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627632" y="2103120"/>
            <a:ext cx="4023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9C5E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GENERAL AI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1627632" y="2331720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Breadth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1051560" y="3017520"/>
            <a:ext cx="461772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Trained broadly across domains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Strong at open-ended reasoning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Knows a bit of everything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Does NOT know your SAP landscape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Lives outside your system boundary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6263640" y="1783080"/>
            <a:ext cx="5349240" cy="3246120"/>
          </a:xfrm>
          <a:prstGeom prst="roundRect">
            <a:avLst>
              <a:gd name="adj" fmla="val 3380"/>
            </a:avLst>
          </a:prstGeom>
          <a:solidFill>
            <a:srgbClr val="EDEBFB"/>
          </a:solidFill>
          <a:ln w="12700">
            <a:solidFill>
              <a:srgbClr val="8B82E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6583680" y="2103120"/>
            <a:ext cx="502920" cy="502920"/>
          </a:xfrm>
          <a:prstGeom prst="ellipse">
            <a:avLst/>
          </a:prstGeom>
          <a:solidFill>
            <a:srgbClr val="4A3FA8"/>
          </a:solidFill>
          <a:ln w="12700">
            <a:solidFill>
              <a:srgbClr val="4A3FA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6583680" y="2157984"/>
            <a:ext cx="502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7251192" y="2103120"/>
            <a:ext cx="4023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4A3F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SAP-NATIVE AI  ·  JOULE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7251192" y="2331720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Depth</a:t>
            </a:r>
            <a:endParaRPr lang="en-US" sz="2400" dirty="0"/>
          </a:p>
        </p:txBody>
      </p:sp>
      <p:sp>
        <p:nvSpPr>
          <p:cNvPr id="15" name="Text 13"/>
          <p:cNvSpPr/>
          <p:nvPr/>
        </p:nvSpPr>
        <p:spPr>
          <a:xfrm>
            <a:off x="6675120" y="3017520"/>
            <a:ext cx="461772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Trained on SAP's own ABAP model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Embedded in ADT / VS Code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Knows your released APIs &amp; data model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Respects your authorizations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Runs inside your SAP tenant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640080" y="5257800"/>
            <a:ext cx="10972800" cy="685800"/>
          </a:xfrm>
          <a:prstGeom prst="roundRect">
            <a:avLst>
              <a:gd name="adj" fmla="val 13333"/>
            </a:avLst>
          </a:prstGeom>
          <a:solidFill>
            <a:srgbClr val="F4F3F9"/>
          </a:solidFill>
          <a:ln w="12700">
            <a:solidFill>
              <a:srgbClr val="DEDC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914400" y="5367528"/>
            <a:ext cx="10424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Everything else follows from this: one has SAP depth, the other has general breadth.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11247120" y="626364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E6C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 dirty="0"/>
          </a:p>
        </p:txBody>
      </p:sp>
      <p:pic>
        <p:nvPicPr>
          <p:cNvPr id="20" name="Picture 19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55FD79E3-CFFC-76E7-C0EC-774D86E49B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10881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Joule wins outright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640080" y="1115568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6E6C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Credit where it's due — on SAP-specific work, this isn't close.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85800" y="1837944"/>
            <a:ext cx="475488" cy="475488"/>
          </a:xfrm>
          <a:prstGeom prst="ellipse">
            <a:avLst/>
          </a:prstGeom>
          <a:solidFill>
            <a:srgbClr val="4A3FA8"/>
          </a:solidFill>
          <a:ln w="12700">
            <a:solidFill>
              <a:srgbClr val="4A3FA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685800" y="1892808"/>
            <a:ext cx="47548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1389888" y="1783080"/>
            <a:ext cx="99669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4A3F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Generating real ABAP and CDS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389888" y="2130552"/>
            <a:ext cx="99669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40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Suggests the correct released API, follows Clean Core patterns, respects the S/4HANA data model. A general model is guessing from broad training.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85800" y="2916936"/>
            <a:ext cx="475488" cy="475488"/>
          </a:xfrm>
          <a:prstGeom prst="ellipse">
            <a:avLst/>
          </a:prstGeom>
          <a:solidFill>
            <a:srgbClr val="4A3FA8"/>
          </a:solidFill>
          <a:ln w="12700">
            <a:solidFill>
              <a:srgbClr val="4A3FA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685800" y="2971800"/>
            <a:ext cx="47548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389888" y="2862072"/>
            <a:ext cx="99669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4A3F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Catching mistakes in-system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389888" y="3209544"/>
            <a:ext cx="99669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40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Flags a deprecated function module as you type and hands you the compliant alternative. It knows what 'released' means in your release.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685800" y="3995928"/>
            <a:ext cx="475488" cy="475488"/>
          </a:xfrm>
          <a:prstGeom prst="ellipse">
            <a:avLst/>
          </a:prstGeom>
          <a:solidFill>
            <a:srgbClr val="4A3FA8"/>
          </a:solidFill>
          <a:ln w="12700">
            <a:solidFill>
              <a:srgbClr val="4A3FA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685800" y="4050792"/>
            <a:ext cx="47548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389888" y="3941064"/>
            <a:ext cx="99669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4A3F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Explaining gnarly legacy ABAP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389888" y="4288536"/>
            <a:ext cx="99669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40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Understands SAP semantics, so code-explain on real SAP objects beats a general model reasoning from the outside.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685800" y="5074920"/>
            <a:ext cx="475488" cy="475488"/>
          </a:xfrm>
          <a:prstGeom prst="ellipse">
            <a:avLst/>
          </a:prstGeom>
          <a:solidFill>
            <a:srgbClr val="4A3FA8"/>
          </a:solidFill>
          <a:ln w="12700">
            <a:solidFill>
              <a:srgbClr val="4A3FA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685800" y="5129784"/>
            <a:ext cx="47548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1389888" y="5020056"/>
            <a:ext cx="99669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4A3F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Governance and data residency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1389888" y="5367528"/>
            <a:ext cx="99669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40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Runs inside your tenant. Your code and data stay within the SAP boundary — decisive in a regulated environment.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11247120" y="626364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E6C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 dirty="0"/>
          </a:p>
        </p:txBody>
      </p:sp>
      <p:pic>
        <p:nvPicPr>
          <p:cNvPr id="22" name="Picture 21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6FB86652-2FC8-7A0A-7857-F956B2DAD1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10881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a general model helps more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640080" y="1115568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6E6C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Mostly the work above and around the ABAP itself.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85800" y="1837944"/>
            <a:ext cx="475488" cy="475488"/>
          </a:xfrm>
          <a:prstGeom prst="ellipse">
            <a:avLst/>
          </a:prstGeom>
          <a:solidFill>
            <a:srgbClr val="9C5E1F"/>
          </a:solidFill>
          <a:ln w="12700">
            <a:solidFill>
              <a:srgbClr val="9C5E1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685800" y="1892808"/>
            <a:ext cx="47548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1389888" y="1783080"/>
            <a:ext cx="99669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9C5E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Architecture and design conversations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389888" y="2130552"/>
            <a:ext cx="99669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40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"Should this be RAP or a side-by-side extension, and why?" Open-ended, think-it-through-with-me reasoning before you commit code.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85800" y="2916936"/>
            <a:ext cx="475488" cy="475488"/>
          </a:xfrm>
          <a:prstGeom prst="ellipse">
            <a:avLst/>
          </a:prstGeom>
          <a:solidFill>
            <a:srgbClr val="9C5E1F"/>
          </a:solidFill>
          <a:ln w="12700">
            <a:solidFill>
              <a:srgbClr val="9C5E1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685800" y="2971800"/>
            <a:ext cx="47548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389888" y="2862072"/>
            <a:ext cx="99669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9C5E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non-ABAP layers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389888" y="3209544"/>
            <a:ext cx="99669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40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JavaScript, Fiori front end, integration logic, BTP glue, SQL reasoning — the full-stack breadth the modern role increasingly demands.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685800" y="3995928"/>
            <a:ext cx="475488" cy="475488"/>
          </a:xfrm>
          <a:prstGeom prst="ellipse">
            <a:avLst/>
          </a:prstGeom>
          <a:solidFill>
            <a:srgbClr val="9C5E1F"/>
          </a:solidFill>
          <a:ln w="12700">
            <a:solidFill>
              <a:srgbClr val="9C5E1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685800" y="4050792"/>
            <a:ext cx="47548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389888" y="3941064"/>
            <a:ext cx="99669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9C5E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Translation and communication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389888" y="4288536"/>
            <a:ext cx="99669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40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 requirement into a clean spec. Documentation. The stakeholder explanation. Test scenarios designed conceptually before Joule generates the classes.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685800" y="5074920"/>
            <a:ext cx="475488" cy="475488"/>
          </a:xfrm>
          <a:prstGeom prst="ellipse">
            <a:avLst/>
          </a:prstGeom>
          <a:solidFill>
            <a:srgbClr val="9C5E1F"/>
          </a:solidFill>
          <a:ln w="12700">
            <a:solidFill>
              <a:srgbClr val="9C5E1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685800" y="5129784"/>
            <a:ext cx="47548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1389888" y="5020056"/>
            <a:ext cx="99669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9C5E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Learning and rubber-ducking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1389888" y="5367528"/>
            <a:ext cx="99669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40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"Explain why this pattern is bad." Talking a problem out loud, at a conceptual level, without touching proprietary code.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11247120" y="626364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E6C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  <p:pic>
        <p:nvPicPr>
          <p:cNvPr id="22" name="Picture 21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0D1F40F2-0AF4-6CD5-206C-A12805DB2C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10881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cheat sheet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640080" y="1115568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6E6C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tool to reach for, by task.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1737360"/>
            <a:ext cx="10972800" cy="457200"/>
          </a:xfrm>
          <a:prstGeom prst="rect">
            <a:avLst/>
          </a:prstGeom>
          <a:solidFill>
            <a:srgbClr val="1B1740"/>
          </a:solidFill>
          <a:ln w="12700">
            <a:solidFill>
              <a:srgbClr val="1B174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914400" y="1810512"/>
            <a:ext cx="64008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TASK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498080" y="1810512"/>
            <a:ext cx="1920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100" dirty="0">
                <a:solidFill>
                  <a:srgbClr val="D98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GENERAL AI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9601200" y="1810512"/>
            <a:ext cx="18288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100" dirty="0">
                <a:solidFill>
                  <a:srgbClr val="8B82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JOULE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640080" y="2194560"/>
            <a:ext cx="10972800" cy="475488"/>
          </a:xfrm>
          <a:prstGeom prst="rect">
            <a:avLst/>
          </a:prstGeom>
          <a:solidFill>
            <a:srgbClr val="FFFFFF"/>
          </a:solidFill>
          <a:ln w="6350">
            <a:solidFill>
              <a:srgbClr val="DEDC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914400" y="2276856"/>
            <a:ext cx="6400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Generating compliant ABAP / CDS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10058400" y="2286000"/>
            <a:ext cx="914400" cy="292608"/>
          </a:xfrm>
          <a:prstGeom prst="roundRect">
            <a:avLst>
              <a:gd name="adj" fmla="val 50000"/>
            </a:avLst>
          </a:prstGeom>
          <a:solidFill>
            <a:srgbClr val="4A3FA8"/>
          </a:solidFill>
          <a:ln w="12700">
            <a:solidFill>
              <a:srgbClr val="4A3FA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10058400" y="2313432"/>
            <a:ext cx="9144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640080" y="2670048"/>
            <a:ext cx="10972800" cy="475488"/>
          </a:xfrm>
          <a:prstGeom prst="rect">
            <a:avLst/>
          </a:prstGeom>
          <a:solidFill>
            <a:srgbClr val="F7F6FB"/>
          </a:solidFill>
          <a:ln w="6350">
            <a:solidFill>
              <a:srgbClr val="DEDC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914400" y="2752344"/>
            <a:ext cx="6400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Catching Clean Core violations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10058400" y="2761488"/>
            <a:ext cx="914400" cy="292608"/>
          </a:xfrm>
          <a:prstGeom prst="roundRect">
            <a:avLst>
              <a:gd name="adj" fmla="val 50000"/>
            </a:avLst>
          </a:prstGeom>
          <a:solidFill>
            <a:srgbClr val="4A3FA8"/>
          </a:solidFill>
          <a:ln w="12700">
            <a:solidFill>
              <a:srgbClr val="4A3FA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10058400" y="2788920"/>
            <a:ext cx="9144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640080" y="3145536"/>
            <a:ext cx="10972800" cy="475488"/>
          </a:xfrm>
          <a:prstGeom prst="rect">
            <a:avLst/>
          </a:prstGeom>
          <a:solidFill>
            <a:srgbClr val="FFFFFF"/>
          </a:solidFill>
          <a:ln w="6350">
            <a:solidFill>
              <a:srgbClr val="DEDC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914400" y="3227832"/>
            <a:ext cx="6400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Explaining gnarly legacy ABAP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10058400" y="3236976"/>
            <a:ext cx="914400" cy="292608"/>
          </a:xfrm>
          <a:prstGeom prst="roundRect">
            <a:avLst>
              <a:gd name="adj" fmla="val 50000"/>
            </a:avLst>
          </a:prstGeom>
          <a:solidFill>
            <a:srgbClr val="4A3FA8"/>
          </a:solidFill>
          <a:ln w="12700">
            <a:solidFill>
              <a:srgbClr val="4A3FA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10058400" y="3264408"/>
            <a:ext cx="9144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640080" y="3621024"/>
            <a:ext cx="10972800" cy="475488"/>
          </a:xfrm>
          <a:prstGeom prst="rect">
            <a:avLst/>
          </a:prstGeom>
          <a:solidFill>
            <a:srgbClr val="F7F6FB"/>
          </a:solidFill>
          <a:ln w="6350">
            <a:solidFill>
              <a:srgbClr val="DEDC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914400" y="3703320"/>
            <a:ext cx="6400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Anything with proprietary code or data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10058400" y="3712464"/>
            <a:ext cx="914400" cy="292608"/>
          </a:xfrm>
          <a:prstGeom prst="roundRect">
            <a:avLst>
              <a:gd name="adj" fmla="val 50000"/>
            </a:avLst>
          </a:prstGeom>
          <a:solidFill>
            <a:srgbClr val="4A3FA8"/>
          </a:solidFill>
          <a:ln w="12700">
            <a:solidFill>
              <a:srgbClr val="4A3FA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10058400" y="3739896"/>
            <a:ext cx="9144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640080" y="4096512"/>
            <a:ext cx="10972800" cy="475488"/>
          </a:xfrm>
          <a:prstGeom prst="rect">
            <a:avLst/>
          </a:prstGeom>
          <a:solidFill>
            <a:srgbClr val="FFFFFF"/>
          </a:solidFill>
          <a:ln w="6350">
            <a:solidFill>
              <a:srgbClr val="DEDC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914400" y="4178808"/>
            <a:ext cx="6400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Architecture and design tradeoffs</a:t>
            </a:r>
            <a:endParaRPr lang="en-US" sz="1400" dirty="0"/>
          </a:p>
        </p:txBody>
      </p:sp>
      <p:sp>
        <p:nvSpPr>
          <p:cNvPr id="26" name="Shape 24"/>
          <p:cNvSpPr/>
          <p:nvPr/>
        </p:nvSpPr>
        <p:spPr>
          <a:xfrm>
            <a:off x="8001000" y="4187952"/>
            <a:ext cx="914400" cy="292608"/>
          </a:xfrm>
          <a:prstGeom prst="roundRect">
            <a:avLst>
              <a:gd name="adj" fmla="val 50000"/>
            </a:avLst>
          </a:prstGeom>
          <a:solidFill>
            <a:srgbClr val="D98A3D"/>
          </a:solidFill>
          <a:ln w="12700">
            <a:solidFill>
              <a:srgbClr val="D98A3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8001000" y="4215384"/>
            <a:ext cx="9144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640080" y="4572000"/>
            <a:ext cx="10972800" cy="475488"/>
          </a:xfrm>
          <a:prstGeom prst="rect">
            <a:avLst/>
          </a:prstGeom>
          <a:solidFill>
            <a:srgbClr val="F7F6FB"/>
          </a:solidFill>
          <a:ln w="6350">
            <a:solidFill>
              <a:srgbClr val="DEDC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914400" y="4654296"/>
            <a:ext cx="6400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Front end, JS, Fiori, integration</a:t>
            </a:r>
            <a:endParaRPr lang="en-US" sz="1400" dirty="0"/>
          </a:p>
        </p:txBody>
      </p:sp>
      <p:sp>
        <p:nvSpPr>
          <p:cNvPr id="30" name="Shape 28"/>
          <p:cNvSpPr/>
          <p:nvPr/>
        </p:nvSpPr>
        <p:spPr>
          <a:xfrm>
            <a:off x="8001000" y="4663440"/>
            <a:ext cx="914400" cy="292608"/>
          </a:xfrm>
          <a:prstGeom prst="roundRect">
            <a:avLst>
              <a:gd name="adj" fmla="val 50000"/>
            </a:avLst>
          </a:prstGeom>
          <a:solidFill>
            <a:srgbClr val="D98A3D"/>
          </a:solidFill>
          <a:ln w="12700">
            <a:solidFill>
              <a:srgbClr val="D98A3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8001000" y="4690872"/>
            <a:ext cx="9144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</a:t>
            </a:r>
            <a:endParaRPr lang="en-US" sz="1100" dirty="0"/>
          </a:p>
        </p:txBody>
      </p:sp>
      <p:sp>
        <p:nvSpPr>
          <p:cNvPr id="32" name="Shape 30"/>
          <p:cNvSpPr/>
          <p:nvPr/>
        </p:nvSpPr>
        <p:spPr>
          <a:xfrm>
            <a:off x="640080" y="5047488"/>
            <a:ext cx="10972800" cy="475488"/>
          </a:xfrm>
          <a:prstGeom prst="rect">
            <a:avLst/>
          </a:prstGeom>
          <a:solidFill>
            <a:srgbClr val="FFFFFF"/>
          </a:solidFill>
          <a:ln w="6350">
            <a:solidFill>
              <a:srgbClr val="DEDC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31"/>
          <p:cNvSpPr/>
          <p:nvPr/>
        </p:nvSpPr>
        <p:spPr>
          <a:xfrm>
            <a:off x="914400" y="5129784"/>
            <a:ext cx="6400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Requirement to spec, docs, comms</a:t>
            </a:r>
            <a:endParaRPr lang="en-US" sz="1400" dirty="0"/>
          </a:p>
        </p:txBody>
      </p:sp>
      <p:sp>
        <p:nvSpPr>
          <p:cNvPr id="34" name="Shape 32"/>
          <p:cNvSpPr/>
          <p:nvPr/>
        </p:nvSpPr>
        <p:spPr>
          <a:xfrm>
            <a:off x="8001000" y="5138928"/>
            <a:ext cx="914400" cy="292608"/>
          </a:xfrm>
          <a:prstGeom prst="roundRect">
            <a:avLst>
              <a:gd name="adj" fmla="val 50000"/>
            </a:avLst>
          </a:prstGeom>
          <a:solidFill>
            <a:srgbClr val="D98A3D"/>
          </a:solidFill>
          <a:ln w="12700">
            <a:solidFill>
              <a:srgbClr val="D98A3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Text 33"/>
          <p:cNvSpPr/>
          <p:nvPr/>
        </p:nvSpPr>
        <p:spPr>
          <a:xfrm>
            <a:off x="8001000" y="5166360"/>
            <a:ext cx="9144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</a:t>
            </a:r>
            <a:endParaRPr lang="en-US" sz="1100" dirty="0"/>
          </a:p>
        </p:txBody>
      </p:sp>
      <p:sp>
        <p:nvSpPr>
          <p:cNvPr id="36" name="Shape 34"/>
          <p:cNvSpPr/>
          <p:nvPr/>
        </p:nvSpPr>
        <p:spPr>
          <a:xfrm>
            <a:off x="640080" y="5522976"/>
            <a:ext cx="10972800" cy="475488"/>
          </a:xfrm>
          <a:prstGeom prst="rect">
            <a:avLst/>
          </a:prstGeom>
          <a:solidFill>
            <a:srgbClr val="F7F6FB"/>
          </a:solidFill>
          <a:ln w="6350">
            <a:solidFill>
              <a:srgbClr val="DEDC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Text 35"/>
          <p:cNvSpPr/>
          <p:nvPr/>
        </p:nvSpPr>
        <p:spPr>
          <a:xfrm>
            <a:off x="914400" y="5605272"/>
            <a:ext cx="6400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Learning and concept explanation</a:t>
            </a:r>
            <a:endParaRPr lang="en-US" sz="1400" dirty="0"/>
          </a:p>
        </p:txBody>
      </p:sp>
      <p:sp>
        <p:nvSpPr>
          <p:cNvPr id="38" name="Shape 36"/>
          <p:cNvSpPr/>
          <p:nvPr/>
        </p:nvSpPr>
        <p:spPr>
          <a:xfrm>
            <a:off x="8001000" y="5614416"/>
            <a:ext cx="914400" cy="292608"/>
          </a:xfrm>
          <a:prstGeom prst="roundRect">
            <a:avLst>
              <a:gd name="adj" fmla="val 50000"/>
            </a:avLst>
          </a:prstGeom>
          <a:solidFill>
            <a:srgbClr val="D98A3D"/>
          </a:solidFill>
          <a:ln w="12700">
            <a:solidFill>
              <a:srgbClr val="D98A3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9" name="Text 37"/>
          <p:cNvSpPr/>
          <p:nvPr/>
        </p:nvSpPr>
        <p:spPr>
          <a:xfrm>
            <a:off x="8001000" y="5641848"/>
            <a:ext cx="9144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</a:t>
            </a:r>
            <a:endParaRPr lang="en-US" sz="1100" dirty="0"/>
          </a:p>
        </p:txBody>
      </p:sp>
      <p:sp>
        <p:nvSpPr>
          <p:cNvPr id="40" name="Text 38"/>
          <p:cNvSpPr/>
          <p:nvPr/>
        </p:nvSpPr>
        <p:spPr>
          <a:xfrm>
            <a:off x="640080" y="617220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6E6C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Rule of thumb: if the task needs to know your system, it belongs in Joule.</a:t>
            </a:r>
            <a:endParaRPr lang="en-US" sz="1300" dirty="0"/>
          </a:p>
        </p:txBody>
      </p:sp>
      <p:sp>
        <p:nvSpPr>
          <p:cNvPr id="41" name="Text 39"/>
          <p:cNvSpPr/>
          <p:nvPr/>
        </p:nvSpPr>
        <p:spPr>
          <a:xfrm>
            <a:off x="11247120" y="626364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E6C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00" dirty="0"/>
          </a:p>
        </p:txBody>
      </p:sp>
      <p:pic>
        <p:nvPicPr>
          <p:cNvPr id="43" name="Picture 42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47F9477C-32A8-6CA9-E31F-CEB6EAD7CF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10881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workflow: think wide, build deep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640080" y="1115568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6E6C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Breadth first, depth second.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2011680"/>
            <a:ext cx="4663440" cy="2606040"/>
          </a:xfrm>
          <a:prstGeom prst="roundRect">
            <a:avLst>
              <a:gd name="adj" fmla="val 4211"/>
            </a:avLst>
          </a:prstGeom>
          <a:solidFill>
            <a:srgbClr val="FBF0E3"/>
          </a:solidFill>
          <a:ln w="12700">
            <a:solidFill>
              <a:srgbClr val="D98A3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960120" y="2286000"/>
            <a:ext cx="4023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9C5E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1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960120" y="2542032"/>
            <a:ext cx="4023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THINK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960120" y="3108960"/>
            <a:ext cx="4023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9C5E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General AI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960120" y="3456432"/>
            <a:ext cx="40233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30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 the approach. Weigh the tradeoffs. Draft the spec. Reason across the whole stack — abstracted, no proprietary detail.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5532120" y="2999232"/>
            <a:ext cx="1097280" cy="640080"/>
          </a:xfrm>
          <a:prstGeom prst="rightArrow">
            <a:avLst/>
          </a:prstGeom>
          <a:solidFill>
            <a:srgbClr val="1B1740"/>
          </a:solidFill>
          <a:ln w="12700">
            <a:solidFill>
              <a:srgbClr val="1B174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6903720" y="2011680"/>
            <a:ext cx="4709160" cy="2606040"/>
          </a:xfrm>
          <a:prstGeom prst="roundRect">
            <a:avLst>
              <a:gd name="adj" fmla="val 4211"/>
            </a:avLst>
          </a:prstGeom>
          <a:solidFill>
            <a:srgbClr val="EDEBFB"/>
          </a:solidFill>
          <a:ln w="12700">
            <a:solidFill>
              <a:srgbClr val="8B82E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7223760" y="2286000"/>
            <a:ext cx="4069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4A3F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2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7223760" y="2542032"/>
            <a:ext cx="4069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</a:t>
            </a:r>
            <a:endParaRPr lang="en-US" sz="3400" dirty="0"/>
          </a:p>
        </p:txBody>
      </p:sp>
      <p:sp>
        <p:nvSpPr>
          <p:cNvPr id="13" name="Text 11"/>
          <p:cNvSpPr/>
          <p:nvPr/>
        </p:nvSpPr>
        <p:spPr>
          <a:xfrm>
            <a:off x="7223760" y="3108960"/>
            <a:ext cx="4069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4A3F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Joule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7223760" y="3456432"/>
            <a:ext cx="40690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30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Generate the compliant code. Catch Clean Core violations. Validate against the real system, with real context and real authorizations.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640080" y="5029200"/>
            <a:ext cx="10972800" cy="868680"/>
          </a:xfrm>
          <a:prstGeom prst="roundRect">
            <a:avLst>
              <a:gd name="adj" fmla="val 10526"/>
            </a:avLst>
          </a:prstGeom>
          <a:solidFill>
            <a:srgbClr val="1B1740"/>
          </a:solidFill>
          <a:ln w="12700">
            <a:solidFill>
              <a:srgbClr val="1B174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960120" y="5230368"/>
            <a:ext cx="10332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reason it through broadly, then execute and validate inside the tool that actually knows SAP.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11247120" y="626364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E6C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 dirty="0"/>
          </a:p>
        </p:txBody>
      </p:sp>
      <p:pic>
        <p:nvPicPr>
          <p:cNvPr id="19" name="Picture 18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43A66AA6-9FDC-DFDF-CD4D-226881056D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BEA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502920"/>
            <a:ext cx="640080" cy="640080"/>
          </a:xfrm>
          <a:prstGeom prst="ellipse">
            <a:avLst/>
          </a:prstGeom>
          <a:solidFill>
            <a:srgbClr val="A6322C"/>
          </a:solidFill>
          <a:ln w="12700">
            <a:solidFill>
              <a:srgbClr val="A6322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548640"/>
            <a:ext cx="640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!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1508760" y="548640"/>
            <a:ext cx="100584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A632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Before you do any of this: data governance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1508760" y="114300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8A54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 this wrong and the workflow doesn't matter.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640080" y="1874520"/>
            <a:ext cx="5349240" cy="2423160"/>
          </a:xfrm>
          <a:prstGeom prst="roundRect">
            <a:avLst>
              <a:gd name="adj" fmla="val 4528"/>
            </a:avLst>
          </a:prstGeom>
          <a:solidFill>
            <a:srgbClr val="FFFFFF"/>
          </a:solidFill>
          <a:ln w="15875">
            <a:solidFill>
              <a:srgbClr val="A6322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960120" y="2103120"/>
            <a:ext cx="4754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A632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 NOT paste into an external tool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960120" y="2542032"/>
            <a:ext cx="475488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40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Proprietary source code</a:t>
            </a:r>
            <a:endParaRPr lang="en-US" sz="14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40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 or employee data</a:t>
            </a:r>
            <a:endParaRPr lang="en-US" sz="14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40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Regulated financial data</a:t>
            </a:r>
            <a:endParaRPr lang="en-US" sz="14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40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System, config, or credential detail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6263640" y="1874520"/>
            <a:ext cx="5349240" cy="2423160"/>
          </a:xfrm>
          <a:prstGeom prst="roundRect">
            <a:avLst>
              <a:gd name="adj" fmla="val 4528"/>
            </a:avLst>
          </a:prstGeom>
          <a:solidFill>
            <a:srgbClr val="FFFFFF"/>
          </a:solidFill>
          <a:ln w="15875">
            <a:solidFill>
              <a:srgbClr val="1E7A5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6583680" y="2103120"/>
            <a:ext cx="4754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E7A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 use the general model for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6583680" y="2542032"/>
            <a:ext cx="475488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40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Abstracted, non-sensitive reasoning</a:t>
            </a:r>
            <a:endParaRPr lang="en-US" sz="14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40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shape of the problem, not the data</a:t>
            </a:r>
            <a:endParaRPr lang="en-US" sz="14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40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Generic patterns and public APIs</a:t>
            </a:r>
            <a:endParaRPr lang="en-US" sz="14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40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Anything you'd say in a public talk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640080" y="4572000"/>
            <a:ext cx="10972800" cy="1417320"/>
          </a:xfrm>
          <a:prstGeom prst="roundRect">
            <a:avLst>
              <a:gd name="adj" fmla="val 7742"/>
            </a:avLst>
          </a:prstGeom>
          <a:solidFill>
            <a:srgbClr val="A6322C"/>
          </a:solidFill>
          <a:ln w="12700">
            <a:solidFill>
              <a:srgbClr val="A6322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1005840" y="4754880"/>
            <a:ext cx="10241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Describe the shape, not the data.</a:t>
            </a:r>
            <a:endParaRPr lang="en-US" sz="2600" dirty="0"/>
          </a:p>
        </p:txBody>
      </p:sp>
      <p:sp>
        <p:nvSpPr>
          <p:cNvPr id="14" name="Text 12"/>
          <p:cNvSpPr/>
          <p:nvPr/>
        </p:nvSpPr>
        <p:spPr>
          <a:xfrm>
            <a:off x="1005840" y="5230368"/>
            <a:ext cx="10241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300" dirty="0">
                <a:solidFill>
                  <a:srgbClr val="F7DE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 your organisation's policy first. Unless you're covered by an enterprise agreement with the right data protections, an external model sits outside your SAP boundary — which is exactly the gap Joule's in-tenant model is designed to close.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11247120" y="626364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E6C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  <p:pic>
        <p:nvPicPr>
          <p:cNvPr id="17" name="Picture 16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528B9575-DE09-E680-1113-7565EE4061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10881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practice: a five-second decision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640080" y="1115568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6E6C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Ask these in order before you open either tool.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1783080"/>
            <a:ext cx="10972800" cy="960120"/>
          </a:xfrm>
          <a:prstGeom prst="roundRect">
            <a:avLst>
              <a:gd name="adj" fmla="val 9524"/>
            </a:avLst>
          </a:prstGeom>
          <a:solidFill>
            <a:srgbClr val="EDEBFB"/>
          </a:solidFill>
          <a:ln w="12700">
            <a:solidFill>
              <a:srgbClr val="8B82E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960120" y="1929384"/>
            <a:ext cx="10332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Does it touch proprietary code or data?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960120" y="2286000"/>
            <a:ext cx="10332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4A3F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Joule. Full stop — it stays inside your tenant.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640080" y="2880360"/>
            <a:ext cx="10972800" cy="960120"/>
          </a:xfrm>
          <a:prstGeom prst="roundRect">
            <a:avLst>
              <a:gd name="adj" fmla="val 9524"/>
            </a:avLst>
          </a:prstGeom>
          <a:solidFill>
            <a:srgbClr val="EDEBFB"/>
          </a:solidFill>
          <a:ln w="12700">
            <a:solidFill>
              <a:srgbClr val="8B82E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960120" y="3026664"/>
            <a:ext cx="10332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Does it need to know YOUR system?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960120" y="3383280"/>
            <a:ext cx="10332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4A3F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Joule. Released APIs, data model, authorizations, Clean Core rules.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640080" y="3977640"/>
            <a:ext cx="10972800" cy="960120"/>
          </a:xfrm>
          <a:prstGeom prst="roundRect">
            <a:avLst>
              <a:gd name="adj" fmla="val 9524"/>
            </a:avLst>
          </a:prstGeom>
          <a:solidFill>
            <a:srgbClr val="FBF0E3"/>
          </a:solidFill>
          <a:ln w="12700">
            <a:solidFill>
              <a:srgbClr val="D98A3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960120" y="4123944"/>
            <a:ext cx="10332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 I still deciding the approach?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960120" y="4480560"/>
            <a:ext cx="10332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9C5E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General AI. Design, tradeoffs, architecture — thinking before building.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640080" y="5074920"/>
            <a:ext cx="10972800" cy="960120"/>
          </a:xfrm>
          <a:prstGeom prst="roundRect">
            <a:avLst>
              <a:gd name="adj" fmla="val 9524"/>
            </a:avLst>
          </a:prstGeom>
          <a:solidFill>
            <a:srgbClr val="FBF0E3"/>
          </a:solidFill>
          <a:ln w="12700">
            <a:solidFill>
              <a:srgbClr val="D98A3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960120" y="5221224"/>
            <a:ext cx="10332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 it outside ABAP entirely?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960120" y="5577840"/>
            <a:ext cx="10332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9C5E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General AI. Front end, integration, docs, stakeholder comms.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640080" y="6217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6E6C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days you'll use both — often on the same ticket, in that order.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11247120" y="626364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E6C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  <p:pic>
        <p:nvPicPr>
          <p:cNvPr id="19" name="Picture 18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323A6A0D-CFB8-031A-93D4-531D07551E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B17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0" y="777240"/>
            <a:ext cx="1508760" cy="1508760"/>
          </a:xfrm>
          <a:prstGeom prst="ellipse">
            <a:avLst/>
          </a:prstGeom>
          <a:solidFill>
            <a:srgbClr val="D98A3D">
              <a:alpha val="55000"/>
            </a:srgbClr>
          </a:solidFill>
          <a:ln w="19050">
            <a:solidFill>
              <a:srgbClr val="D98A3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5486400" y="777240"/>
            <a:ext cx="1508760" cy="1508760"/>
          </a:xfrm>
          <a:prstGeom prst="ellipse">
            <a:avLst/>
          </a:prstGeom>
          <a:solidFill>
            <a:srgbClr val="8B82E0">
              <a:alpha val="55000"/>
            </a:srgbClr>
          </a:solidFill>
          <a:ln w="19050">
            <a:solidFill>
              <a:srgbClr val="8B82E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1188720" y="2697480"/>
            <a:ext cx="97840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3800"/>
              </a:lnSpc>
              <a:buNone/>
            </a:pPr>
            <a:r>
              <a:rPr lang="en-US" sz="2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AI-fluent developer isn't the one</a:t>
            </a:r>
            <a:endParaRPr lang="en-US" sz="2700" dirty="0"/>
          </a:p>
          <a:p>
            <a:pPr marL="0" indent="0" algn="ctr">
              <a:lnSpc>
                <a:spcPts val="3800"/>
              </a:lnSpc>
              <a:buNone/>
            </a:pPr>
            <a:r>
              <a:rPr lang="en-US" sz="2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using the fanciest single tool.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1188720" y="3794760"/>
            <a:ext cx="97840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2800"/>
              </a:lnSpc>
              <a:buNone/>
            </a:pPr>
            <a:r>
              <a:rPr lang="en-US" sz="1900" dirty="0">
                <a:solidFill>
                  <a:srgbClr val="8B82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It's the one who knows which tool the problem in front of them actually needs.</a:t>
            </a:r>
            <a:endParaRPr lang="en-US" sz="1900" dirty="0"/>
          </a:p>
        </p:txBody>
      </p:sp>
      <p:sp>
        <p:nvSpPr>
          <p:cNvPr id="6" name="Shape 4"/>
          <p:cNvSpPr/>
          <p:nvPr/>
        </p:nvSpPr>
        <p:spPr>
          <a:xfrm>
            <a:off x="3291840" y="4983480"/>
            <a:ext cx="5577840" cy="777240"/>
          </a:xfrm>
          <a:prstGeom prst="roundRect">
            <a:avLst>
              <a:gd name="adj" fmla="val 49412"/>
            </a:avLst>
          </a:prstGeom>
          <a:solidFill>
            <a:srgbClr val="2E2764"/>
          </a:solidFill>
          <a:ln w="12700">
            <a:solidFill>
              <a:srgbClr val="4A3FA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3291840" y="5175504"/>
            <a:ext cx="5577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General = breadth   ·   Joule = depth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188720" y="6080760"/>
            <a:ext cx="9784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8F8A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ABAP in the AI Era  ·  full video and series in the description</a:t>
            </a:r>
            <a:endParaRPr lang="en-US" sz="1200" dirty="0"/>
          </a:p>
        </p:txBody>
      </p:sp>
      <p:pic>
        <p:nvPicPr>
          <p:cNvPr id="10" name="Picture 9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6ECF0421-11C9-2155-D4DB-8B33F1C265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1057</Words>
  <Application>Microsoft Office PowerPoint</Application>
  <PresentationFormat>Widescreen</PresentationFormat>
  <Paragraphs>145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Claude vs Joule for ABAP</dc:title>
  <dc:subject>PptxGenJS Presentation</dc:subject>
  <dc:creator>ABAP in the AI Era</dc:creator>
  <cp:lastModifiedBy>Moore, Tim</cp:lastModifiedBy>
  <cp:revision>3</cp:revision>
  <dcterms:created xsi:type="dcterms:W3CDTF">2026-07-23T13:07:15Z</dcterms:created>
  <dcterms:modified xsi:type="dcterms:W3CDTF">2026-07-23T13:40:27Z</dcterms:modified>
</cp:coreProperties>
</file>