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50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1830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Companion deck to the Clean Core explainer at sapcodemonkey.com/clean-core.html. Swap the footer for your own branding.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slide. Keep the verification line — it protects you and it signals you know the guidance moves.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with the misreading. Almost every room contains someone who thinks clean core means they can't meet a business requirement.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highlighted dimension is the one this deck covers. Worth saying out loud that a project can be blocked by data or processes rather than code.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the reason the deck exists. Anyone quoting the three-tier model is working from superseded guidance.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Build this row by row on video rather than showing all four at once.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 warning matters: without governance, B becomes the default and nobody notices until an upgrade.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Level D is where upgrade projects turn into archaeology. The cost is unbounded because you can't estimate what you can't predict.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Strongest slide in the deck and the best standalone clip. The visual does the work — let it sit before you explain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 2 is the one people skip. Preventing additions is far cheaper than remediating, and it stops the backlog growing while you work on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35240" y="2331720"/>
            <a:ext cx="841248" cy="841248"/>
          </a:xfrm>
          <a:prstGeom prst="roundRect">
            <a:avLst>
              <a:gd name="adj" fmla="val 21739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635240" y="2450592"/>
            <a:ext cx="84124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8604504" y="2331720"/>
            <a:ext cx="841248" cy="841248"/>
          </a:xfrm>
          <a:prstGeom prst="roundRect">
            <a:avLst>
              <a:gd name="adj" fmla="val 21739"/>
            </a:avLst>
          </a:prstGeom>
          <a:solidFill>
            <a:srgbClr val="C77B14"/>
          </a:solidFill>
          <a:ln w="12700">
            <a:solidFill>
              <a:srgbClr val="C77B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04504" y="2450592"/>
            <a:ext cx="84124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9573768" y="2331720"/>
            <a:ext cx="841248" cy="841248"/>
          </a:xfrm>
          <a:prstGeom prst="roundRect">
            <a:avLst>
              <a:gd name="adj" fmla="val 21739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573768" y="2450592"/>
            <a:ext cx="84124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3400" dirty="0"/>
          </a:p>
        </p:txBody>
      </p:sp>
      <p:sp>
        <p:nvSpPr>
          <p:cNvPr id="8" name="Shape 6"/>
          <p:cNvSpPr/>
          <p:nvPr/>
        </p:nvSpPr>
        <p:spPr>
          <a:xfrm>
            <a:off x="10543032" y="2331720"/>
            <a:ext cx="841248" cy="841248"/>
          </a:xfrm>
          <a:prstGeom prst="roundRect">
            <a:avLst>
              <a:gd name="adj" fmla="val 21739"/>
            </a:avLst>
          </a:prstGeom>
          <a:solidFill>
            <a:srgbClr val="A6322C"/>
          </a:solidFill>
          <a:ln w="1270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543032" y="2450592"/>
            <a:ext cx="841248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7498080" y="3310128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E1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upgrade-safe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0424160" y="3310128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0A9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debt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77240" y="14173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4A3A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DECK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77240" y="1783080"/>
            <a:ext cx="65836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 Core &amp;</a:t>
            </a:r>
            <a:endParaRPr lang="en-US" sz="4400" dirty="0"/>
          </a:p>
          <a:p>
            <a:pPr marL="0" indent="0">
              <a:lnSpc>
                <a:spcPts val="48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ABAP Cloud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777240" y="365760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600"/>
              </a:lnSpc>
              <a:buNone/>
            </a:pPr>
            <a:r>
              <a:rPr lang="en-US" sz="170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“stop customizing”. Customizing in a way</a:t>
            </a:r>
            <a:endParaRPr lang="en-US" sz="1700" dirty="0"/>
          </a:p>
          <a:p>
            <a:pPr marL="0" indent="0">
              <a:lnSpc>
                <a:spcPts val="2600"/>
              </a:lnSpc>
              <a:buNone/>
            </a:pPr>
            <a:r>
              <a:rPr lang="en-US" sz="170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survives the next upgrade.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777240" y="58064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F8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sapcodemonkey.com  ·  free download</a:t>
            </a:r>
            <a:endParaRPr lang="en-US" sz="1200" dirty="0"/>
          </a:p>
        </p:txBody>
      </p:sp>
      <p:pic>
        <p:nvPicPr>
          <p:cNvPr id="17" name="Picture 16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96F68172-942E-2D02-CEF2-3547D966C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41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0" y="960120"/>
            <a:ext cx="658368" cy="658368"/>
          </a:xfrm>
          <a:prstGeom prst="roundRect">
            <a:avLst>
              <a:gd name="adj" fmla="val 22222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0" y="1060704"/>
            <a:ext cx="658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358384" y="960120"/>
            <a:ext cx="658368" cy="658368"/>
          </a:xfrm>
          <a:prstGeom prst="roundRect">
            <a:avLst>
              <a:gd name="adj" fmla="val 22222"/>
            </a:avLst>
          </a:prstGeom>
          <a:solidFill>
            <a:srgbClr val="C77B14"/>
          </a:solidFill>
          <a:ln w="12700">
            <a:solidFill>
              <a:srgbClr val="C77B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358384" y="1060704"/>
            <a:ext cx="658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6144768" y="960120"/>
            <a:ext cx="658368" cy="658368"/>
          </a:xfrm>
          <a:prstGeom prst="roundRect">
            <a:avLst>
              <a:gd name="adj" fmla="val 22222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144768" y="1060704"/>
            <a:ext cx="658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6931152" y="960120"/>
            <a:ext cx="658368" cy="658368"/>
          </a:xfrm>
          <a:prstGeom prst="roundRect">
            <a:avLst>
              <a:gd name="adj" fmla="val 22222"/>
            </a:avLst>
          </a:prstGeom>
          <a:solidFill>
            <a:srgbClr val="A6322C"/>
          </a:solidFill>
          <a:ln w="1270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931152" y="1060704"/>
            <a:ext cx="6583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1097280" y="2606040"/>
            <a:ext cx="9966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38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 core isn't a restriction.</a:t>
            </a:r>
            <a:endParaRPr lang="en-US" sz="2600" dirty="0"/>
          </a:p>
          <a:p>
            <a:pPr marL="0" indent="0" algn="ctr">
              <a:lnSpc>
                <a:spcPts val="38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a decision about who owns the risk.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280160" y="3886200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700" dirty="0">
                <a:solidFill>
                  <a:srgbClr val="4A3A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against a contract and SAP carries it. Build against internals and you do — every single release, forever.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3566160" y="4937760"/>
            <a:ext cx="5029200" cy="777240"/>
          </a:xfrm>
          <a:prstGeom prst="roundRect">
            <a:avLst>
              <a:gd name="adj" fmla="val 49412"/>
            </a:avLst>
          </a:prstGeom>
          <a:solidFill>
            <a:srgbClr val="2A2652"/>
          </a:solidFill>
          <a:ln w="12700">
            <a:solidFill>
              <a:srgbClr val="3225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566160" y="512978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Interactive version at sapcodemonkey.com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6080760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8F8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Guidance is revised regularly — verify against the current ABAP extensibility guide for your release.</a:t>
            </a:r>
            <a:endParaRPr lang="en-US" sz="1150" dirty="0"/>
          </a:p>
        </p:txBody>
      </p:sp>
      <p:pic>
        <p:nvPicPr>
          <p:cNvPr id="16" name="Picture 15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FA680F13-8029-06B8-5FCA-2FF6E598A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clean core actually means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phrase gets used as if it means “stop building things”. It doesn't.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3200400"/>
          </a:xfrm>
          <a:prstGeom prst="roundRect">
            <a:avLst>
              <a:gd name="adj" fmla="val 3429"/>
            </a:avLst>
          </a:prstGeom>
          <a:solidFill>
            <a:srgbClr val="FBEAE8"/>
          </a:solidFill>
          <a:ln w="1270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8483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MISREADING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359152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“No more customization”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60120" y="2926080"/>
            <a:ext cx="4754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this way, clean core sounds like an instruction to stop meeting business requirements — and it gets resisted accordingly. Teams either ignore it or treat it as a reason not to move.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263640" y="1783080"/>
            <a:ext cx="5349240" cy="3200400"/>
          </a:xfrm>
          <a:prstGeom prst="roundRect">
            <a:avLst>
              <a:gd name="adj" fmla="val 3429"/>
            </a:avLst>
          </a:prstGeom>
          <a:solidFill>
            <a:srgbClr val="EFF6DE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83680" y="208483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E9E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IS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583680" y="2359152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against contracts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583680" y="2926080"/>
            <a:ext cx="4754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 using interfaces SAP has formally committed to keeping stable, and your extension survives releases. Extend against internal objects, and you own the risk every time SAP ships.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40080" y="5230368"/>
            <a:ext cx="10972800" cy="731520"/>
          </a:xfrm>
          <a:prstGeom prst="roundRect">
            <a:avLst>
              <a:gd name="adj" fmla="val 12500"/>
            </a:avLst>
          </a:prstGeom>
          <a:solidFill>
            <a:srgbClr val="141330"/>
          </a:solidFill>
          <a:ln w="12700">
            <a:solidFill>
              <a:srgbClr val="1413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60120" y="5376672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 isn't whether you customize. It's what you customize against.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pic>
        <p:nvPicPr>
          <p:cNvPr id="16" name="Picture 15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38230D1A-88FB-FE52-BC4C-FF65C14E8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dimensions, not one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Developers hear “clean core” and think custom code. That's one dimension of six.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3611880" cy="1783080"/>
          </a:xfrm>
          <a:prstGeom prst="roundRect">
            <a:avLst>
              <a:gd name="adj" fmla="val 5641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32688" y="2130552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Software stack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32688" y="2532888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on supported releases. No modifications to standard.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434840" y="1874520"/>
            <a:ext cx="3611880" cy="1783080"/>
          </a:xfrm>
          <a:prstGeom prst="roundRect">
            <a:avLst>
              <a:gd name="adj" fmla="val 5641"/>
            </a:avLst>
          </a:prstGeom>
          <a:solidFill>
            <a:srgbClr val="EEECFF"/>
          </a:solidFill>
          <a:ln w="1905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727448" y="2130552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225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Extensibility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727448" y="2532888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3225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and how you build custom logic. The A–D levels live here.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229600" y="1874520"/>
            <a:ext cx="3611880" cy="1783080"/>
          </a:xfrm>
          <a:prstGeom prst="roundRect">
            <a:avLst>
              <a:gd name="adj" fmla="val 5641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522208" y="2130552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522208" y="2532888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Released APIs and governed interfaces, not point-to-point improvisation.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40080" y="3840480"/>
            <a:ext cx="3611880" cy="1783080"/>
          </a:xfrm>
          <a:prstGeom prst="roundRect">
            <a:avLst>
              <a:gd name="adj" fmla="val 5641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32688" y="4096512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32688" y="4498848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where standard works. Divergence is a cost, not a default.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434840" y="3840480"/>
            <a:ext cx="3611880" cy="1783080"/>
          </a:xfrm>
          <a:prstGeom prst="roundRect">
            <a:avLst>
              <a:gd name="adj" fmla="val 5641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727448" y="4096512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727448" y="4498848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and volume under control. Archive what you don't need.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229600" y="3840480"/>
            <a:ext cx="3611880" cy="1783080"/>
          </a:xfrm>
          <a:prstGeom prst="roundRect">
            <a:avLst>
              <a:gd name="adj" fmla="val 5641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522208" y="4096512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522208" y="4498848"/>
            <a:ext cx="3063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Predictable, monitored, upgrade-ready as routine rather than as a project.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pic>
        <p:nvPicPr>
          <p:cNvPr id="24" name="Picture 2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835ED1A9-58B9-B63D-15E2-77CB030CF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model you learned was replaced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 moved from three tiers to four levels in August 2025. Most material hasn't caught up.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4892040" cy="2926080"/>
          </a:xfrm>
          <a:prstGeom prst="roundRect">
            <a:avLst>
              <a:gd name="adj" fmla="val 3750"/>
            </a:avLst>
          </a:prstGeom>
          <a:solidFill>
            <a:srgbClr val="F4F4F7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32688" y="210312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UNTIL AUG 2025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32688" y="2377440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6A6A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tiers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932688" y="2926080"/>
            <a:ext cx="42976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5A5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1 — ABAP Cloud and BTP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5A5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2 — wrappers for unreleased objects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5A5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3 — classic ABAP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5A5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Verdict: clean, or not clean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742432" y="3063240"/>
            <a:ext cx="713232" cy="502920"/>
          </a:xfrm>
          <a:prstGeom prst="rightArrow">
            <a:avLst/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720840" y="1828800"/>
            <a:ext cx="4892040" cy="2926080"/>
          </a:xfrm>
          <a:prstGeom prst="roundRect">
            <a:avLst>
              <a:gd name="adj" fmla="val 3750"/>
            </a:avLst>
          </a:prstGeom>
          <a:solidFill>
            <a:srgbClr val="EEECFF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013448" y="210312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3225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013448" y="2377440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Levels A to D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7013448" y="2926080"/>
            <a:ext cx="42976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maturity scale, not a pass/fail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ABAP no longer uniformly condemned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released APIs → fewer wrappers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object gets a grade you can track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5029200"/>
            <a:ext cx="10972800" cy="914400"/>
          </a:xfrm>
          <a:prstGeom prst="roundRect">
            <a:avLst>
              <a:gd name="adj" fmla="val 10000"/>
            </a:avLst>
          </a:prstGeom>
          <a:solidFill>
            <a:srgbClr val="FCF1E1"/>
          </a:solidFill>
          <a:ln w="12700">
            <a:solidFill>
              <a:srgbClr val="F0D9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60120" y="523036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50" dirty="0">
                <a:solidFill>
                  <a:srgbClr val="7A4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practically: the old model told you your Tier 3 estate was “not clean” and left you there. The level scale gives you a backlog you can sequence.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pic>
        <p:nvPicPr>
          <p:cNvPr id="17" name="Picture 16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A197E225-311F-98C5-F608-5A8AAED14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four levels at a glance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Graded on upgrade safety. A is the target; D is the thing being eliminated.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47088"/>
            <a:ext cx="10972800" cy="987552"/>
          </a:xfrm>
          <a:prstGeom prst="roundRect">
            <a:avLst>
              <a:gd name="adj" fmla="val 9259"/>
            </a:avLst>
          </a:prstGeom>
          <a:solidFill>
            <a:srgbClr val="EFF6DE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32688" y="2057400"/>
            <a:ext cx="566928" cy="566928"/>
          </a:xfrm>
          <a:prstGeom prst="roundRect">
            <a:avLst>
              <a:gd name="adj" fmla="val 22581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32688" y="2114093"/>
            <a:ext cx="566928" cy="4535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755648" y="2002536"/>
            <a:ext cx="5943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Released APIs only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755648" y="2350008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stability contract. On-stack via ABAP Cloud, or side-by-side on BTP.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9829800" y="2029968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Upgrade risk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9829800" y="2267712"/>
            <a:ext cx="1600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6E9E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40080" y="2935224"/>
            <a:ext cx="10972800" cy="987552"/>
          </a:xfrm>
          <a:prstGeom prst="roundRect">
            <a:avLst>
              <a:gd name="adj" fmla="val 9259"/>
            </a:avLst>
          </a:prstGeom>
          <a:solidFill>
            <a:srgbClr val="FCF1E1"/>
          </a:solidFill>
          <a:ln w="12700">
            <a:solidFill>
              <a:srgbClr val="C77B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932688" y="3145536"/>
            <a:ext cx="566928" cy="566928"/>
          </a:xfrm>
          <a:prstGeom prst="roundRect">
            <a:avLst>
              <a:gd name="adj" fmla="val 22581"/>
            </a:avLst>
          </a:prstGeom>
          <a:solidFill>
            <a:srgbClr val="C77B14"/>
          </a:solidFill>
          <a:ln w="12700">
            <a:solidFill>
              <a:srgbClr val="C77B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32688" y="3202229"/>
            <a:ext cx="566928" cy="4535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755648" y="3090672"/>
            <a:ext cx="5943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Classic but documented APIs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755648" y="3438144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 in practice, without the formal contract. Fine with governance sign-off.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9829800" y="3118104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Upgrade risk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9829800" y="3355848"/>
            <a:ext cx="1600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77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40080" y="4023360"/>
            <a:ext cx="10972800" cy="987552"/>
          </a:xfrm>
          <a:prstGeom prst="roundRect">
            <a:avLst>
              <a:gd name="adj" fmla="val 9259"/>
            </a:avLst>
          </a:prstGeom>
          <a:solidFill>
            <a:srgbClr val="FBEDE4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932688" y="4233672"/>
            <a:ext cx="566928" cy="566928"/>
          </a:xfrm>
          <a:prstGeom prst="roundRect">
            <a:avLst>
              <a:gd name="adj" fmla="val 22581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32688" y="4290365"/>
            <a:ext cx="566928" cy="4535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755648" y="4178808"/>
            <a:ext cx="5943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Internal SAP objects</a:t>
            </a:r>
            <a:endParaRPr lang="en-US" sz="1650" dirty="0"/>
          </a:p>
        </p:txBody>
      </p:sp>
      <p:sp>
        <p:nvSpPr>
          <p:cNvPr id="22" name="Text 20"/>
          <p:cNvSpPr/>
          <p:nvPr/>
        </p:nvSpPr>
        <p:spPr>
          <a:xfrm>
            <a:off x="1755648" y="452628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today; SAP never promised it would. Needs a remediation roadmap.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9829800" y="4206240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Upgrade risk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9829800" y="4443984"/>
            <a:ext cx="1600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C455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Meaningful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640080" y="5111496"/>
            <a:ext cx="10972800" cy="987552"/>
          </a:xfrm>
          <a:prstGeom prst="roundRect">
            <a:avLst>
              <a:gd name="adj" fmla="val 9259"/>
            </a:avLst>
          </a:prstGeom>
          <a:solidFill>
            <a:srgbClr val="FBEAE8"/>
          </a:solidFill>
          <a:ln w="1270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932688" y="5321808"/>
            <a:ext cx="566928" cy="566928"/>
          </a:xfrm>
          <a:prstGeom prst="roundRect">
            <a:avLst>
              <a:gd name="adj" fmla="val 22581"/>
            </a:avLst>
          </a:prstGeom>
          <a:solidFill>
            <a:srgbClr val="A6322C"/>
          </a:solidFill>
          <a:ln w="1270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932688" y="5378501"/>
            <a:ext cx="566928" cy="4535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1755648" y="5266944"/>
            <a:ext cx="5943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Modifications &amp; direct writes</a:t>
            </a:r>
            <a:endParaRPr lang="en-US" sz="1650" dirty="0"/>
          </a:p>
        </p:txBody>
      </p:sp>
      <p:sp>
        <p:nvSpPr>
          <p:cNvPr id="29" name="Text 27"/>
          <p:cNvSpPr/>
          <p:nvPr/>
        </p:nvSpPr>
        <p:spPr>
          <a:xfrm>
            <a:off x="1755648" y="5614416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Changes to SAP objects, implicit enhancements, writes bypassing SAP logic.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9829800" y="5294376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Upgrade risk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9829800" y="5532120"/>
            <a:ext cx="1600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A632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Severe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pic>
        <p:nvPicPr>
          <p:cNvPr id="34" name="Picture 3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3BBB14FA-04CF-9B5B-94C4-BB2BC6F59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Levels A and B — where you want to be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is the destination. The other is liveable, with a decision recorded.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4069080"/>
          </a:xfrm>
          <a:prstGeom prst="roundRect">
            <a:avLst>
              <a:gd name="adj" fmla="val 2697"/>
            </a:avLst>
          </a:prstGeom>
          <a:solidFill>
            <a:srgbClr val="FFFFFF"/>
          </a:solidFill>
          <a:ln w="1905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60120" y="2084832"/>
            <a:ext cx="713232" cy="713232"/>
          </a:xfrm>
          <a:prstGeom prst="roundRect">
            <a:avLst>
              <a:gd name="adj" fmla="val 17949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2156155"/>
            <a:ext cx="713232" cy="5705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828800" y="2157984"/>
            <a:ext cx="3977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Released APIs only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828800" y="2523744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E9E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Upgrade risk: none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1005840" y="3017520"/>
            <a:ext cx="4617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ABAP Cloud on-stack — RAP, CDS, released APIs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Side-by-side on BTP — ABAP environment, CAP, SAP Build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user extensibility for in-app adaptations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Tightly coupled logic is fine here — proximity isn't the problem, unstable dependencies are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263640" y="1783080"/>
            <a:ext cx="5349240" cy="4069080"/>
          </a:xfrm>
          <a:prstGeom prst="roundRect">
            <a:avLst>
              <a:gd name="adj" fmla="val 2697"/>
            </a:avLst>
          </a:prstGeom>
          <a:solidFill>
            <a:srgbClr val="FFFFFF"/>
          </a:solidFill>
          <a:ln w="19050">
            <a:solidFill>
              <a:srgbClr val="C77B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583680" y="2084832"/>
            <a:ext cx="713232" cy="713232"/>
          </a:xfrm>
          <a:prstGeom prst="roundRect">
            <a:avLst>
              <a:gd name="adj" fmla="val 17949"/>
            </a:avLst>
          </a:prstGeom>
          <a:solidFill>
            <a:srgbClr val="C77B14"/>
          </a:solidFill>
          <a:ln w="12700">
            <a:solidFill>
              <a:srgbClr val="C77B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83680" y="2156155"/>
            <a:ext cx="713232" cy="5705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7452360" y="2157984"/>
            <a:ext cx="3977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Classic but documented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7452360" y="2523744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77B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Upgrade risk: low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629400" y="3017520"/>
            <a:ext cx="4617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classic APIs and interfaces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Recognized extension points with stated behavior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 in practice, without a formal contract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safe as a recorded decision — otherwise B quietly becomes the whole estate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pic>
        <p:nvPicPr>
          <p:cNvPr id="18" name="Picture 17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ACD880F3-3D40-4CDE-2EE3-9DA1CDEB1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Levels C and D — where the debt sits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needs a roadmap. The other needs a retirement date.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4069080"/>
          </a:xfrm>
          <a:prstGeom prst="roundRect">
            <a:avLst>
              <a:gd name="adj" fmla="val 2697"/>
            </a:avLst>
          </a:prstGeom>
          <a:solidFill>
            <a:srgbClr val="FFFFFF"/>
          </a:solidFill>
          <a:ln w="1905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60120" y="2084832"/>
            <a:ext cx="713232" cy="713232"/>
          </a:xfrm>
          <a:prstGeom prst="roundRect">
            <a:avLst>
              <a:gd name="adj" fmla="val 17949"/>
            </a:avLst>
          </a:prstGeom>
          <a:solidFill>
            <a:srgbClr val="C4551D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2156155"/>
            <a:ext cx="713232" cy="5705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828800" y="2157984"/>
            <a:ext cx="3977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Internal SAP objects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828800" y="2523744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C455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Upgrade risk: meaningful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1005840" y="3017520"/>
            <a:ext cx="4617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Calls into unreleased classes and function modules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Reads from tables with no released equivalent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 behind a wrapper so the dependency sits in one place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SAP's object changelogs so incompatible changes surface before an upgrade does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263640" y="1783080"/>
            <a:ext cx="5349240" cy="4069080"/>
          </a:xfrm>
          <a:prstGeom prst="roundRect">
            <a:avLst>
              <a:gd name="adj" fmla="val 2697"/>
            </a:avLst>
          </a:prstGeom>
          <a:solidFill>
            <a:srgbClr val="FFFFFF"/>
          </a:solidFill>
          <a:ln w="1905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583680" y="2084832"/>
            <a:ext cx="713232" cy="713232"/>
          </a:xfrm>
          <a:prstGeom prst="roundRect">
            <a:avLst>
              <a:gd name="adj" fmla="val 17949"/>
            </a:avLst>
          </a:prstGeom>
          <a:solidFill>
            <a:srgbClr val="A6322C"/>
          </a:solidFill>
          <a:ln w="1270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83680" y="2156155"/>
            <a:ext cx="713232" cy="5705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7452360" y="2157984"/>
            <a:ext cx="3977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Modifications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7452360" y="2523744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A6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Upgrade risk: severe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629400" y="3017520"/>
            <a:ext cx="4617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Modifications to standard SAP objects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Implicit enhancements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writes to SAP tables, bypassing application logic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the patterns in new code with ATC. Every existing one needs a retirement date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pic>
        <p:nvPicPr>
          <p:cNvPr id="18" name="Picture 17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2992692C-3016-0F7F-3FA5-DD47EB39E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41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058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4A3A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 THAT CATCHES PEOPLE OUT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463040"/>
            <a:ext cx="10515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extension is graded by the</a:t>
            </a:r>
            <a:endParaRPr lang="en-US" sz="3600" dirty="0"/>
          </a:p>
          <a:p>
            <a:pPr marL="0" indent="0">
              <a:lnSpc>
                <a:spcPts val="46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lowest-ranked thing inside it.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1005840" y="3429000"/>
            <a:ext cx="731520" cy="731520"/>
          </a:xfrm>
          <a:prstGeom prst="roundRect">
            <a:avLst>
              <a:gd name="adj" fmla="val 17500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05840" y="3502152"/>
            <a:ext cx="7315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783080" y="3538728"/>
            <a:ext cx="3840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6E6A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2176272" y="3429000"/>
            <a:ext cx="731520" cy="731520"/>
          </a:xfrm>
          <a:prstGeom prst="roundRect">
            <a:avLst>
              <a:gd name="adj" fmla="val 17500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76272" y="3502152"/>
            <a:ext cx="7315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2953512" y="3538728"/>
            <a:ext cx="3840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6E6A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3346704" y="3429000"/>
            <a:ext cx="731520" cy="731520"/>
          </a:xfrm>
          <a:prstGeom prst="roundRect">
            <a:avLst>
              <a:gd name="adj" fmla="val 17500"/>
            </a:avLst>
          </a:prstGeom>
          <a:solidFill>
            <a:srgbClr val="6E9E14"/>
          </a:solidFill>
          <a:ln w="1270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346704" y="3502152"/>
            <a:ext cx="7315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4123944" y="3538728"/>
            <a:ext cx="3840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6E6A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4517136" y="3429000"/>
            <a:ext cx="731520" cy="731520"/>
          </a:xfrm>
          <a:prstGeom prst="roundRect">
            <a:avLst>
              <a:gd name="adj" fmla="val 17500"/>
            </a:avLst>
          </a:prstGeom>
          <a:solidFill>
            <a:srgbClr val="A6322C"/>
          </a:solidFill>
          <a:ln w="1270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17136" y="3502152"/>
            <a:ext cx="7315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760720" y="3520440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9F9B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6400800" y="3429000"/>
            <a:ext cx="731520" cy="731520"/>
          </a:xfrm>
          <a:prstGeom prst="roundRect">
            <a:avLst>
              <a:gd name="adj" fmla="val 17500"/>
            </a:avLst>
          </a:prstGeom>
          <a:solidFill>
            <a:srgbClr val="A6322C"/>
          </a:solidFill>
          <a:ln w="12700">
            <a:solidFill>
              <a:srgbClr val="A632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0" y="3502152"/>
            <a:ext cx="7315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822960" y="470916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60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immaculate ABAP Cloud components and one direct table write produce a Level D extension. There is no averaging and no partial credit — which is why “mostly clean” isn't a status worth reporting.</a:t>
            </a:r>
            <a:endParaRPr lang="en-US" sz="16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B65C2B5F-A0AE-BE1A-F766-B142BAB95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do about it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078992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transformation program. Five things that move the needle.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58368" y="1755648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4A3A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1325880" y="173736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what you already have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1325880" y="2084832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ATC with the clean core and ABAP Cloud readiness checks. Most estates are less uniformly bad than feared and more concentrated than expected.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58368" y="2651760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4A3A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325880" y="2633472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the bleeding first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1325880" y="2980944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development goes to Level A. Block Level D patterns in new code with ATC. Remediation is slow; prevention is immediate.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58368" y="3547872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4A3A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325880" y="3529584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Triage by risk, not by count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1325880" y="3877056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Level D object in a monthly process matters more than Level C in a report nobody opens. Retire dead code first — usually the cheapest win available.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58368" y="4443984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4A3A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325880" y="4425696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Wrap what you can't yet replace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325880" y="477316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 the dependency behind your own interface. When SAP releases a proper API you change one thing, not fifty. Retire the wrapper then.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58368" y="5340096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4A3A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1325880" y="5321808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on-stack vs side-by-side deliberately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1325880" y="566928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reach Level A. The choice is architectural, not compliance — treating it as compliance puts things in the wrong place.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pic>
        <p:nvPicPr>
          <p:cNvPr id="21" name="Picture 20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1DB98DE7-6E9E-C378-6AB6-16CDBABF9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1463</TotalTime>
  <Words>1255</Words>
  <Application>Microsoft Office PowerPoint</Application>
  <PresentationFormat>Widescreen</PresentationFormat>
  <Paragraphs>170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Clean Core &amp; ABAP Cloud</dc:title>
  <dc:subject>PptxGenJS Presentation</dc:subject>
  <dc:creator>SAPCodeMonkey</dc:creator>
  <cp:lastModifiedBy>Moore, Tim</cp:lastModifiedBy>
  <cp:revision>2</cp:revision>
  <dcterms:created xsi:type="dcterms:W3CDTF">2026-07-23T20:04:23Z</dcterms:created>
  <dcterms:modified xsi:type="dcterms:W3CDTF">2026-07-24T20:28:07Z</dcterms:modified>
</cp:coreProperties>
</file>