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29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honest through-line: separate what shipped from what's roadmap, and be straight about what changes for developers.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architecture is standard elsewhere. The news is it's arriving for ABAP — and it unlocks IDE and agent choice.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SAP's stated principle: understand and explain before proposing changes. Hold them 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1887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FA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155448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Next-Generation</a:t>
            </a:r>
            <a:endParaRPr lang="en-US" sz="4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Development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3246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9BD3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change in two years than the prior twenty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77240" y="39319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7CB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toolchain · Agentic AI · The migration agent · What it means for developers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5852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C8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Verify roadmap dates against SAP before planning</a:t>
            </a:r>
            <a:endParaRPr lang="en-US" sz="1200" dirty="0"/>
          </a:p>
        </p:txBody>
      </p:sp>
      <p:pic>
        <p:nvPicPr>
          <p:cNvPr id="8" name="Picture 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D4091A0-4577-172E-A975-F1A332890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Assistance → agency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 ABAP is crossing from helping you code to owning a task.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EFF6DE"/>
          </a:solidFill>
          <a:ln w="15875">
            <a:solidFill>
              <a:srgbClr val="4F7A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F7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— Assistance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269748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legacy code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RAP / CDS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unit tests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Context-aware suggestions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EEEDFB"/>
          </a:solidFill>
          <a:ln w="15875">
            <a:solidFill>
              <a:srgbClr val="3225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0574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— Agency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629400" y="269748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collaborator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a whole task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multi-step flows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owns sign-off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623560" y="3246120"/>
            <a:ext cx="502920" cy="457200"/>
          </a:xfrm>
          <a:prstGeom prst="rightArrow">
            <a:avLst/>
          </a:prstGeom>
          <a:solidFill>
            <a:srgbClr val="64717E"/>
          </a:solidFill>
          <a:ln w="12700">
            <a:solidFill>
              <a:srgbClr val="6471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13" name="Picture 1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889867E-A213-44CD-FB54-D7E68E86A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foundation ABAP never had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components separate development capability from the IDE.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3291840" y="4572000"/>
            <a:ext cx="5669280" cy="640080"/>
          </a:xfrm>
          <a:prstGeom prst="roundRect">
            <a:avLst>
              <a:gd name="adj" fmla="val 14286"/>
            </a:avLst>
          </a:prstGeom>
          <a:solidFill>
            <a:srgbClr val="16233A"/>
          </a:solidFill>
          <a:ln w="12700">
            <a:solidFill>
              <a:srgbClr val="1623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91840" y="4718304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backend (S/4HANA)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291840" y="3749040"/>
            <a:ext cx="5669280" cy="685800"/>
          </a:xfrm>
          <a:prstGeom prst="roundRect">
            <a:avLst>
              <a:gd name="adj" fmla="val 13333"/>
            </a:avLst>
          </a:prstGeom>
          <a:solidFill>
            <a:srgbClr val="EFF6DE"/>
          </a:solidFill>
          <a:ln w="1905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91840" y="384048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4F7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Language Server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3291840" y="4133088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4F7A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IDE-independent abstraction layer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291840" y="2926080"/>
            <a:ext cx="5669280" cy="685800"/>
          </a:xfrm>
          <a:prstGeom prst="roundRect">
            <a:avLst>
              <a:gd name="adj" fmla="val 13333"/>
            </a:avLst>
          </a:prstGeom>
          <a:solidFill>
            <a:srgbClr val="E2F2F1"/>
          </a:solidFill>
          <a:ln w="1905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91840" y="301752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MCP Server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3291840" y="3310128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0A5E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opens ABAP to the AI-agent ecosystem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2194560" y="1965960"/>
            <a:ext cx="1828800" cy="566928"/>
          </a:xfrm>
          <a:prstGeom prst="roundRect">
            <a:avLst>
              <a:gd name="adj" fmla="val 14516"/>
            </a:avLst>
          </a:prstGeom>
          <a:solidFill>
            <a:srgbClr val="EEEDFB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194560" y="21214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Eclipse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160520" y="1965960"/>
            <a:ext cx="1828800" cy="566928"/>
          </a:xfrm>
          <a:prstGeom prst="roundRect">
            <a:avLst>
              <a:gd name="adj" fmla="val 14516"/>
            </a:avLst>
          </a:prstGeom>
          <a:solidFill>
            <a:srgbClr val="EEEDFB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160520" y="21214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Code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26480" y="1965960"/>
            <a:ext cx="1828800" cy="566928"/>
          </a:xfrm>
          <a:prstGeom prst="roundRect">
            <a:avLst>
              <a:gd name="adj" fmla="val 14516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26480" y="21214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092440" y="1965960"/>
            <a:ext cx="1828800" cy="566928"/>
          </a:xfrm>
          <a:prstGeom prst="roundRect">
            <a:avLst>
              <a:gd name="adj" fmla="val 14516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92440" y="21214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 Q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194560" y="16002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CHOICE OF IDE + AGENT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3" name="Picture 2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E1D164E-44F9-0CC8-AB6F-37E329590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Code joins Eclipse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widening of choice — not a wholesale switch, yet.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4800600" cy="502920"/>
          </a:xfrm>
          <a:prstGeom prst="roundRect">
            <a:avLst>
              <a:gd name="adj" fmla="val 16364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240280"/>
            <a:ext cx="4800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Eclipse (ADT)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2788920"/>
            <a:ext cx="4663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environment for full-fledged ABAP development, today. Remains the recommended IDE until VS Code reaches feature parity.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92024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537960" y="2148840"/>
            <a:ext cx="4800600" cy="502920"/>
          </a:xfrm>
          <a:prstGeom prst="roundRect">
            <a:avLst>
              <a:gd name="adj" fmla="val 16364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2240280"/>
            <a:ext cx="4800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Code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629400" y="2788920"/>
            <a:ext cx="4663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planned Q2 2026. Initial scope is Fiori app development, more object types to follow. Direct access to modern coding agents.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448056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4617720"/>
            <a:ext cx="10332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share the same Language Server and MCP Server underneath — one foundation, two front doors.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59D601E-0B73-4D0A-C87E-406EC2D4D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killer application: custom-code migration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Migrations don't fail on infrastructure — they bog down in custom code.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06040" cy="1920240"/>
          </a:xfrm>
          <a:prstGeom prst="roundRect">
            <a:avLst>
              <a:gd name="adj" fmla="val 5238"/>
            </a:avLst>
          </a:prstGeom>
          <a:solidFill>
            <a:srgbClr val="EEEDFB"/>
          </a:solidFill>
          <a:ln w="1778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2194560"/>
            <a:ext cx="502920" cy="502920"/>
          </a:xfrm>
          <a:prstGeom prst="roundRect">
            <a:avLst>
              <a:gd name="adj" fmla="val 49091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41248" y="283464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1248" y="3200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&amp; explain the legacy code first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73552" y="2788920"/>
            <a:ext cx="201168" cy="256032"/>
          </a:xfrm>
          <a:prstGeom prst="rightArrow">
            <a:avLst/>
          </a:prstGeom>
          <a:solidFill>
            <a:srgbClr val="64717E"/>
          </a:solidFill>
          <a:ln w="12700">
            <a:solidFill>
              <a:srgbClr val="6471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383280" y="1965960"/>
            <a:ext cx="2606040" cy="1920240"/>
          </a:xfrm>
          <a:prstGeom prst="roundRect">
            <a:avLst>
              <a:gd name="adj" fmla="val 5238"/>
            </a:avLst>
          </a:prstGeom>
          <a:solidFill>
            <a:srgbClr val="E2F2F1"/>
          </a:solidFill>
          <a:ln w="1778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611880" y="2194560"/>
            <a:ext cx="502920" cy="502920"/>
          </a:xfrm>
          <a:prstGeom prst="roundRect">
            <a:avLst>
              <a:gd name="adj" fmla="val 49091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11880" y="2286000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584448" y="283464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84448" y="3200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ATC readiness checks, categorize by complexity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16752" y="2788920"/>
            <a:ext cx="201168" cy="256032"/>
          </a:xfrm>
          <a:prstGeom prst="rightArrow">
            <a:avLst/>
          </a:prstGeom>
          <a:solidFill>
            <a:srgbClr val="64717E"/>
          </a:solidFill>
          <a:ln w="12700">
            <a:solidFill>
              <a:srgbClr val="6471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1965960"/>
            <a:ext cx="2606040" cy="1920240"/>
          </a:xfrm>
          <a:prstGeom prst="roundRect">
            <a:avLst>
              <a:gd name="adj" fmla="val 5238"/>
            </a:avLst>
          </a:prstGeom>
          <a:solidFill>
            <a:srgbClr val="EFF6DE"/>
          </a:solidFill>
          <a:ln w="1778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355080" y="2194560"/>
            <a:ext cx="502920" cy="502920"/>
          </a:xfrm>
          <a:prstGeom prst="roundRect">
            <a:avLst>
              <a:gd name="adj" fmla="val 49091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355080" y="2286000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27648" y="283464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327648" y="3200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quick fixes, then AI fixes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759952" y="2788920"/>
            <a:ext cx="201168" cy="256032"/>
          </a:xfrm>
          <a:prstGeom prst="rightArrow">
            <a:avLst/>
          </a:prstGeom>
          <a:solidFill>
            <a:srgbClr val="64717E"/>
          </a:solidFill>
          <a:ln w="12700">
            <a:solidFill>
              <a:srgbClr val="6471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869680" y="1965960"/>
            <a:ext cx="2606040" cy="1920240"/>
          </a:xfrm>
          <a:prstGeom prst="roundRect">
            <a:avLst>
              <a:gd name="adj" fmla="val 5238"/>
            </a:avLst>
          </a:prstGeom>
          <a:solidFill>
            <a:srgbClr val="FBEEE4"/>
          </a:solidFill>
          <a:ln w="1778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9098280" y="2194560"/>
            <a:ext cx="502920" cy="502920"/>
          </a:xfrm>
          <a:prstGeom prst="roundRect">
            <a:avLst>
              <a:gd name="adj" fmla="val 49091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098280" y="2286000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070848" y="2834640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070848" y="3200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signs off — governance &amp; edge cases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420624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16233A"/>
          </a:solidFill>
          <a:ln w="12700">
            <a:solidFill>
              <a:srgbClr val="1623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60120" y="4343400"/>
            <a:ext cx="10332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 runs the routine loop; the developer owns review and the cases it shouldn't decide alone.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31" name="Picture 3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67BCC254-8C42-57B5-77C4-EACFF2F29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554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8FA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SAP'S TARGET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1920240"/>
            <a:ext cx="4572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9BD3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40%</a:t>
            </a:r>
            <a:endParaRPr lang="en-US" sz="9600" dirty="0"/>
          </a:p>
        </p:txBody>
      </p:sp>
      <p:sp>
        <p:nvSpPr>
          <p:cNvPr id="4" name="Text 2"/>
          <p:cNvSpPr/>
          <p:nvPr/>
        </p:nvSpPr>
        <p:spPr>
          <a:xfrm>
            <a:off x="4206240" y="233172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targeted efficiency gain in</a:t>
            </a:r>
            <a:endParaRPr lang="en-US" sz="2300" dirty="0"/>
          </a:p>
          <a:p>
            <a:pPr marL="0" indent="0">
              <a:lnSpc>
                <a:spcPts val="3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custom-code transformation work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822960" y="420624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C7CB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discounted, that's the difference between a migration that drags and one that moves. Treat it as a target, not a guarantee — and verify against your own landscape.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8" name="Picture 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E61BB8A-171A-5E60-BAB3-D8A3C0165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has shipped, what is roadmap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and reality are close but not identical — and dates slip.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EFF6DE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4825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4F7A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SHIPPING (since 2025)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60120" y="2468880"/>
            <a:ext cx="47548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legacy ABAP &amp; CDS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RAP / CDS objects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Unit-test generation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Context-aware suggestions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ABAP-specific language model (analysis)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EEEDFB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204825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(2026, several mid-year)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583680" y="2468880"/>
            <a:ext cx="47548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 MCP Server — agentic layer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ADT for VS Code (GA)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Code Migration agent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 AI for Private Edition (2021+)</a:t>
            </a:r>
            <a:endParaRPr lang="en-US" sz="14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Consumption pricing on AI units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40080" y="502920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5166360"/>
            <a:ext cx="10332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the current roadmap and your own licensing before you build a business case on any single date.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9064CB3-7D9B-C418-7B22-9B821361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means if you write ABAP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automate the developer away — but it moves the job.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4825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SHRINKS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60120" y="2514600"/>
            <a:ext cx="47548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readiness-check remediation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Boilerplate generation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Line-by-line code adaptation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Reverse-engineering undocumented code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E2F2F1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204825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50" dirty="0">
                <a:solidFill>
                  <a:srgbClr val="0A5E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GROWS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583680" y="2514600"/>
            <a:ext cx="47548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Reviewing generated code for correctness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Governing what an agent may change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Owning edge cases &amp; accountability</a:t>
            </a:r>
            <a:endParaRPr lang="en-US" sz="15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5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when the agent is confidently wrong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27CFCA0-1C9A-FEE6-AA37-8D2C2D078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FA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THROUGH-LINE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7830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 runs the loop.</a:t>
            </a:r>
            <a:endParaRPr lang="en-US" sz="3100" dirty="0"/>
          </a:p>
          <a:p>
            <a:pPr marL="0" indent="0">
              <a:lnSpc>
                <a:spcPts val="4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Someone owns the sign-off.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10424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C7CB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moves from producing the work to judging it. In ABAP, that shift now has a name, a toolchain, and a shipping date. The developer who learns the agentic toolchain early becomes the person who supervises it — rather than the person it outpaces.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58064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C8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  ·  Independent commentary, not affiliated with SAP.</a:t>
            </a:r>
            <a:endParaRPr lang="en-US" sz="1150" dirty="0"/>
          </a:p>
        </p:txBody>
      </p:sp>
      <p:pic>
        <p:nvPicPr>
          <p:cNvPr id="7" name="Picture 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53A54BD-67ED-8B47-CDDF-00E9815AE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651</Words>
  <Application>Microsoft Office PowerPoint</Application>
  <PresentationFormat>Widescreen</PresentationFormat>
  <Paragraphs>108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Next-Generation ABAP Development</dc:title>
  <dc:subject>PptxGenJS Presentation</dc:subject>
  <dc:creator>SAPCodeMonkey</dc:creator>
  <cp:lastModifiedBy>Moore, Tim</cp:lastModifiedBy>
  <cp:revision>2</cp:revision>
  <dcterms:created xsi:type="dcterms:W3CDTF">2026-07-27T19:59:44Z</dcterms:created>
  <dcterms:modified xsi:type="dcterms:W3CDTF">2026-07-27T20:05:18Z</dcterms:modified>
</cp:coreProperties>
</file>