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6447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Public sector is underserved by generic S/4HANA content. Lead with the mandatory gates because they carry hard deadlines.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highest-stakes slide. An organization that scopes BCS inside the conversion discovers the dependency at the worst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Federal is the clearest 'this helps you' story in the deck. GTAS = Governmentwide Treasury Account Symbol reporting.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Same career thesis as the rest of the channel, sharper edge: public-sector domain knowledge is statutory, the least automatable kind.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8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955280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522208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522208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9089136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9089136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656064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9656064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0222992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0222992" y="2286000"/>
            <a:ext cx="310896" cy="15544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7818120" y="2084832"/>
            <a:ext cx="3246120" cy="201168"/>
          </a:xfrm>
          <a:prstGeom prst="rect">
            <a:avLst/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818120" y="3840480"/>
            <a:ext cx="3246120" cy="201168"/>
          </a:xfrm>
          <a:prstGeom prst="rect">
            <a:avLst/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0" y="41605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8FA6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 · grants · budget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77240" y="13716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6FC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DECK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77240" y="1737360"/>
            <a:ext cx="67665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400"/>
              </a:lnSpc>
              <a:buNone/>
            </a:pPr>
            <a:r>
              <a:rPr lang="en-US" sz="3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S/4HANA changes</a:t>
            </a:r>
            <a:endParaRPr lang="en-US" sz="3700" dirty="0"/>
          </a:p>
          <a:p>
            <a:pPr marL="0" indent="0">
              <a:lnSpc>
                <a:spcPts val="4400"/>
              </a:lnSpc>
              <a:buNone/>
            </a:pPr>
            <a:r>
              <a:rPr lang="en-US" sz="3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public sector</a:t>
            </a:r>
            <a:endParaRPr lang="en-US" sz="3700" dirty="0"/>
          </a:p>
        </p:txBody>
      </p:sp>
      <p:sp>
        <p:nvSpPr>
          <p:cNvPr id="17" name="Text 15"/>
          <p:cNvSpPr/>
          <p:nvPr/>
        </p:nvSpPr>
        <p:spPr>
          <a:xfrm>
            <a:off x="777240" y="361188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500"/>
              </a:lnSpc>
              <a:buNone/>
            </a:pPr>
            <a:r>
              <a:rPr lang="en-US" sz="1650" dirty="0">
                <a:solidFill>
                  <a:srgbClr val="B6C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accounting, grants and budgeting — the</a:t>
            </a:r>
            <a:endParaRPr lang="en-US" sz="1650" dirty="0"/>
          </a:p>
          <a:p>
            <a:pPr marL="0" indent="0">
              <a:lnSpc>
                <a:spcPts val="2500"/>
              </a:lnSpc>
              <a:buNone/>
            </a:pPr>
            <a:r>
              <a:rPr lang="en-US" sz="1650" dirty="0">
                <a:solidFill>
                  <a:srgbClr val="B6C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 gates, and the tools that don't transfer.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777240" y="58064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sapcodemonkey.com  ·  free download</a:t>
            </a:r>
            <a:endParaRPr lang="en-US" sz="1200" dirty="0"/>
          </a:p>
        </p:txBody>
      </p:sp>
      <p:pic>
        <p:nvPicPr>
          <p:cNvPr id="22" name="Picture 2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62B091CD-BE64-E1BC-CAAF-D099AD470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28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0" y="1051560"/>
            <a:ext cx="256032" cy="8686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4572000" y="1051560"/>
            <a:ext cx="256032" cy="8686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5029200" y="1051560"/>
            <a:ext cx="256032" cy="8686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0" y="1051560"/>
            <a:ext cx="256032" cy="8686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5943600" y="1051560"/>
            <a:ext cx="256032" cy="8686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6400800" y="1051560"/>
            <a:ext cx="256032" cy="8686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858000" y="1051560"/>
            <a:ext cx="256032" cy="868680"/>
          </a:xfrm>
          <a:prstGeom prst="rect">
            <a:avLst/>
          </a:prstGeom>
          <a:solidFill>
            <a:srgbClr val="22384F"/>
          </a:solidFill>
          <a:ln w="12700">
            <a:solidFill>
              <a:srgbClr val="39516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023360" y="914400"/>
            <a:ext cx="3429000" cy="146304"/>
          </a:xfrm>
          <a:prstGeom prst="rect">
            <a:avLst/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023360" y="1920240"/>
            <a:ext cx="3429000" cy="146304"/>
          </a:xfrm>
          <a:prstGeom prst="rect">
            <a:avLst/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97280" y="2514600"/>
            <a:ext cx="99669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Mandatory gates first.</a:t>
            </a:r>
            <a:endParaRPr lang="en-US" sz="3000" dirty="0"/>
          </a:p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the tools that changed.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280160" y="393192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600" dirty="0">
                <a:solidFill>
                  <a:srgbClr val="9BD3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BCS before you convert. ACDOCA underneath everything. Public cloud is a different tool, not the same one. And the grants improvements are real — lead with those.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566160" y="5074920"/>
            <a:ext cx="5029200" cy="777240"/>
          </a:xfrm>
          <a:prstGeom prst="roundRect">
            <a:avLst>
              <a:gd name="adj" fmla="val 49412"/>
            </a:avLst>
          </a:prstGeom>
          <a:solidFill>
            <a:srgbClr val="22384F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566160" y="5266944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at sapcodemonkey.com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97280" y="6126480"/>
            <a:ext cx="9966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7C93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PSM scope, country availability, ledger config and note numbers vary by release and edition — verify against SAP Help for yours.</a:t>
            </a:r>
            <a:endParaRPr lang="en-US" sz="1150" dirty="0"/>
          </a:p>
        </p:txBody>
      </p:sp>
      <p:pic>
        <p:nvPicPr>
          <p:cNvPr id="17" name="Picture 16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B2DDD58D-2FA4-374C-461C-510360EE5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628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515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A53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YOU CANNOT SKIP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50876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7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Former Budgeting is finished.</a:t>
            </a:r>
            <a:endParaRPr lang="en-US" sz="3500" dirty="0"/>
          </a:p>
          <a:p>
            <a:pPr marL="0" indent="0">
              <a:lnSpc>
                <a:spcPts val="47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BCS is the only way in.</a:t>
            </a:r>
            <a:endParaRPr lang="en-US" sz="3500" dirty="0"/>
          </a:p>
        </p:txBody>
      </p:sp>
      <p:sp>
        <p:nvSpPr>
          <p:cNvPr id="4" name="Shape 2"/>
          <p:cNvSpPr/>
          <p:nvPr/>
        </p:nvSpPr>
        <p:spPr>
          <a:xfrm>
            <a:off x="822960" y="333756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3A211D"/>
          </a:solidFill>
          <a:ln w="15875">
            <a:solidFill>
              <a:srgbClr val="A53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3529584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E8A89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WHAT'S TRUE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097280" y="3840480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F0CD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BCS is the only budgeting solution compatible with S/4HANA. Former Budgeting data remains readable, but its actual use is discontinued.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333756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22384F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3529584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7FD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SEQUENCING TRAP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537960" y="3840480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B6C6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 strongly recommends migrating FBS → BCS BEFORE the S/4HANA conversion, not during it. Treat it as a prerequisite, not a workstream.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53949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C7A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you're still on Former Budgeting, that migration is a mandatory step before you can upgrade. SAP Note 2314571.</a:t>
            </a:r>
            <a:endParaRPr lang="en-US" sz="150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7797B9A9-F7D8-3650-CDB4-31353DCCF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Funds Management folds into the Universal Journal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architectural shift as the rest of finance — with public-sector mechanics.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972800" cy="1234440"/>
          </a:xfrm>
          <a:prstGeom prst="roundRect">
            <a:avLst>
              <a:gd name="adj" fmla="val 8889"/>
            </a:avLst>
          </a:prstGeom>
          <a:solidFill>
            <a:srgbClr val="E8EEF4"/>
          </a:solidFill>
          <a:ln w="15875">
            <a:solidFill>
              <a:srgbClr val="2C4A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29968"/>
            <a:ext cx="10332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1D3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PSM information now posts to ACDOCA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960120" y="2377440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200"/>
              </a:lnSpc>
              <a:buNone/>
            </a:pPr>
            <a:r>
              <a:rPr lang="en-US" sz="16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Account assignments, master data and budgetary attributes are added to the journal entry when documents post — commitments and actuals both land in the Universal Journal.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0080" y="3337560"/>
            <a:ext cx="5349240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5875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960120" y="356616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E0F1EE"/>
          </a:solidFill>
          <a:ln w="12700">
            <a:solidFill>
              <a:srgbClr val="12594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960120" y="363931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259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 0E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514600" y="356616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Commitments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60120" y="406908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Purchase requisitions, purchase orders and earmarked funds update the commitment ledger.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263640" y="3337560"/>
            <a:ext cx="5349240" cy="173736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5875">
            <a:solidFill>
              <a:srgbClr val="2C4A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6583680" y="3566160"/>
            <a:ext cx="1371600" cy="384048"/>
          </a:xfrm>
          <a:prstGeom prst="roundRect">
            <a:avLst>
              <a:gd name="adj" fmla="val 19048"/>
            </a:avLst>
          </a:prstGeom>
          <a:solidFill>
            <a:srgbClr val="E8EEF4"/>
          </a:solidFill>
          <a:ln w="12700">
            <a:solidFill>
              <a:srgbClr val="1D334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583680" y="363931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D33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Ledger 0L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138160" y="356616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Actuals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83680" y="4069080"/>
            <a:ext cx="47548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3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 expenditure documents update the leading ledger, the same one the rest of finance reads.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40080" y="525780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6283A"/>
          </a:solidFill>
          <a:ln w="12700">
            <a:solidFill>
              <a:srgbClr val="1628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960120" y="543153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reports reading the old FM totals tables are why something breaks. The two ledgers above are where the data lives now.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pic>
        <p:nvPicPr>
          <p:cNvPr id="21" name="Picture 20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B88D3EA2-B616-3A67-B243-46D28B55B9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Federal: special ledgers become federal ledgers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change that unlocks something agencies couldn't do before.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029200" cy="2788920"/>
          </a:xfrm>
          <a:prstGeom prst="roundRect">
            <a:avLst>
              <a:gd name="adj" fmla="val 3934"/>
            </a:avLst>
          </a:prstGeom>
          <a:solidFill>
            <a:srgbClr val="F1F3F6"/>
          </a:solidFill>
          <a:ln w="12700">
            <a:solidFill>
              <a:srgbClr val="DCE2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57400"/>
            <a:ext cx="4389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6471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ECC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960120" y="2514600"/>
            <a:ext cx="438912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Ledger 95 — federal transactions, split processor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Ledgers 96 &amp; 97 — budgetary postings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Special-ledger functionality only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most agencies stayed on classic G/L — no parallel ledgers in New G/L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852160" y="3063240"/>
            <a:ext cx="640080" cy="457200"/>
          </a:xfrm>
          <a:prstGeom prst="rightArrow">
            <a:avLst/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6675120" y="1828800"/>
            <a:ext cx="4937760" cy="2788920"/>
          </a:xfrm>
          <a:prstGeom prst="roundRect">
            <a:avLst>
              <a:gd name="adj" fmla="val 3934"/>
            </a:avLst>
          </a:prstGeom>
          <a:solidFill>
            <a:srgbClr val="E0F1EE"/>
          </a:solidFill>
          <a:ln w="15875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995160" y="205740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S/4HANA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6995160" y="2514600"/>
            <a:ext cx="4297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Universal Journal replaces the special ledgers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Ledgers 95, 96 &amp; 97 available as federal ledgers in ACDOCA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GTAS, budgetary ledger, BCS and budget period configured into the S/4HANA shell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parallel-ledger door is finally open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" y="493776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960120" y="511149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federal agencies this isn't just a migration — it removes a limitation that classic G/L imposed for years.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pic>
        <p:nvPicPr>
          <p:cNvPr id="15" name="Picture 14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BE4D21D1-2E9A-489B-456A-5EBAA249F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Public cloud renames and rebuilds it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public cloud is the destination, it's not a like-for-like move.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49240" cy="1371600"/>
          </a:xfrm>
          <a:prstGeom prst="roundRect">
            <a:avLst>
              <a:gd name="adj" fmla="val 8000"/>
            </a:avLst>
          </a:prstGeom>
          <a:solidFill>
            <a:srgbClr val="E8EEF4"/>
          </a:solidFill>
          <a:ln w="15875">
            <a:solidFill>
              <a:srgbClr val="2C4A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482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3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CLOUD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40864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Funds Management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2779776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structure and naming you know from ECC and on-premise.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263640" y="1828800"/>
            <a:ext cx="5349240" cy="1371600"/>
          </a:xfrm>
          <a:prstGeom prst="roundRect">
            <a:avLst>
              <a:gd name="adj" fmla="val 8000"/>
            </a:avLst>
          </a:prstGeom>
          <a:solidFill>
            <a:srgbClr val="F8F0DA"/>
          </a:solidFill>
          <a:ln w="15875">
            <a:solidFill>
              <a:srgbClr val="9E7B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583680" y="204825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E5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CLOUD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583680" y="2340864"/>
            <a:ext cx="4754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Management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6583680" y="2779776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E5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Renamed and revamped, with a changed structure. Same purpose, different shape.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429000"/>
            <a:ext cx="10972800" cy="1371600"/>
          </a:xfrm>
          <a:prstGeom prst="roundRect">
            <a:avLst>
              <a:gd name="adj" fmla="val 8000"/>
            </a:avLst>
          </a:prstGeom>
          <a:solidFill>
            <a:srgbClr val="FBEAE8"/>
          </a:solidFill>
          <a:ln w="12700">
            <a:solidFill>
              <a:srgbClr val="A532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60120" y="3630168"/>
            <a:ext cx="10332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7E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tool your muscle memory depends on is gone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960120" y="3959352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5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FMDERIVE for derivation rules is a Private Cloud tool. Public Cloud replaces it with a dedicated Fiori app for substitution and validation rules.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960120" y="4443984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7E24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team thinks in FMDERIVE, that's a retrain — not a transfer.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507492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6283A"/>
          </a:solidFill>
          <a:ln w="12700">
            <a:solidFill>
              <a:srgbClr val="1628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524865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Decide private vs public cloud with eyes open: public cloud is a genuinely different tool, not the same one in a browser.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CB55735-2C41-C47F-42E8-D78A63622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Grants Management: the genuinely good news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workflow, Fiori apps, and a capability public budgets actually needed.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566160" cy="306324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15875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932688" y="2103120"/>
            <a:ext cx="2980944" cy="457200"/>
          </a:xfrm>
          <a:prstGeom prst="roundRect">
            <a:avLst>
              <a:gd name="adj" fmla="val 20000"/>
            </a:avLst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932688" y="2185416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 approval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32688" y="2743200"/>
            <a:ext cx="2980944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grant master data elements let you route status changes for approval — grants integrate with SAP workflow.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434840" y="1828800"/>
            <a:ext cx="3566160" cy="306324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15875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727448" y="2103120"/>
            <a:ext cx="2980944" cy="457200"/>
          </a:xfrm>
          <a:prstGeom prst="roundRect">
            <a:avLst>
              <a:gd name="adj" fmla="val 20000"/>
            </a:avLst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727448" y="2185416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full Fiori app set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727448" y="2743200"/>
            <a:ext cx="2980944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Grants Awarded Budget, My Grant Budget Alert, My Expiring Grant, My Open Commitments, and more.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229600" y="1828800"/>
            <a:ext cx="3566160" cy="3063240"/>
          </a:xfrm>
          <a:prstGeom prst="roundRect">
            <a:avLst>
              <a:gd name="adj" fmla="val 3582"/>
            </a:avLst>
          </a:prstGeom>
          <a:solidFill>
            <a:srgbClr val="FFFFFF"/>
          </a:solidFill>
          <a:ln w="15875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522208" y="2103120"/>
            <a:ext cx="2980944" cy="457200"/>
          </a:xfrm>
          <a:prstGeom prst="roundRect">
            <a:avLst>
              <a:gd name="adj" fmla="val 20000"/>
            </a:avLst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522208" y="2185416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Residual budget carryforward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8522208" y="2743200"/>
            <a:ext cx="2980944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unused budget into the next fiscal year via the Budget Specialist role — lapse or carry forward, in line with legislation.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5120640"/>
            <a:ext cx="10972800" cy="777240"/>
          </a:xfrm>
          <a:prstGeom prst="roundRect">
            <a:avLst>
              <a:gd name="adj" fmla="val 11765"/>
            </a:avLst>
          </a:prstGeom>
          <a:solidFill>
            <a:srgbClr val="1C7A6B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60120" y="5294376"/>
            <a:ext cx="10332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talk to grants teams, lead with this. It's the part of the migration that makes their job better, not just different.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84AC67E6-5E61-232A-BB9F-84154EC94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planning moves to SAP Analytics Cloud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planning layer separates from the execution layer.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822960" y="2148840"/>
            <a:ext cx="2834640" cy="1371600"/>
          </a:xfrm>
          <a:prstGeom prst="roundRect">
            <a:avLst>
              <a:gd name="adj" fmla="val 8000"/>
            </a:avLst>
          </a:prstGeom>
          <a:solidFill>
            <a:srgbClr val="E0F1EE"/>
          </a:solidFill>
          <a:ln w="15875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05840" y="246888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1259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 Analytics Cloud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005840" y="306324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&amp; forecast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840480" y="2697480"/>
            <a:ext cx="822960" cy="320040"/>
          </a:xfrm>
          <a:prstGeom prst="rightArrow">
            <a:avLst/>
          </a:prstGeom>
          <a:solidFill>
            <a:srgbClr val="2C4A66"/>
          </a:solidFill>
          <a:ln w="12700">
            <a:solidFill>
              <a:srgbClr val="2C4A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840480" y="233172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C4A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611880" y="306324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(or Excel upload)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846320" y="2148840"/>
            <a:ext cx="2834640" cy="1371600"/>
          </a:xfrm>
          <a:prstGeom prst="roundRect">
            <a:avLst>
              <a:gd name="adj" fmla="val 8000"/>
            </a:avLst>
          </a:prstGeom>
          <a:solidFill>
            <a:srgbClr val="E8EEF4"/>
          </a:solidFill>
          <a:ln w="15875">
            <a:solidFill>
              <a:srgbClr val="2C4A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029200" y="2450592"/>
            <a:ext cx="24688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D334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BCS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029200" y="29260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500"/>
              </a:lnSpc>
              <a:buNone/>
            </a:pPr>
            <a:r>
              <a:rPr lang="en-US" sz="12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Control System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955280" y="2148840"/>
            <a:ext cx="3657600" cy="1371600"/>
          </a:xfrm>
          <a:prstGeom prst="roundRect">
            <a:avLst>
              <a:gd name="adj" fmla="val 8000"/>
            </a:avLst>
          </a:prstGeom>
          <a:solidFill>
            <a:srgbClr val="F1F3F6"/>
          </a:solidFill>
          <a:ln w="12700">
            <a:solidFill>
              <a:srgbClr val="DCE2E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183880" y="2359152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available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183880" y="2651760"/>
            <a:ext cx="3200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700"/>
              </a:lnSpc>
              <a:buNone/>
            </a:pPr>
            <a:r>
              <a:rPr lang="en-US" sz="1250" dirty="0">
                <a:solidFill>
                  <a:srgbClr val="1F2A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 CO planned data from ACDOCP into BCS — by planning category, ledger, period and account assignment.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22960" y="3886200"/>
            <a:ext cx="10789920" cy="914400"/>
          </a:xfrm>
          <a:prstGeom prst="roundRect">
            <a:avLst>
              <a:gd name="adj" fmla="val 11000"/>
            </a:avLst>
          </a:prstGeom>
          <a:solidFill>
            <a:srgbClr val="E0F1EE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143000" y="4114800"/>
            <a:ext cx="10149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450" b="1" dirty="0">
                <a:solidFill>
                  <a:srgbClr val="1259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teams currently planning budgets in spreadsheets bolted onto SAP, this is the sanctioned replacement — the API arrived with the S/4HANA 2022 release.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pic>
        <p:nvPicPr>
          <p:cNvPr id="20" name="Picture 19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59DCF773-3440-6E3E-6C0A-AB325E120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02336"/>
            <a:ext cx="10881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public-cloud country reality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051560"/>
            <a:ext cx="10881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public cloud is even an option depends on where you are.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972800" cy="1737360"/>
          </a:xfrm>
          <a:prstGeom prst="roundRect">
            <a:avLst>
              <a:gd name="adj" fmla="val 6316"/>
            </a:avLst>
          </a:prstGeom>
          <a:solidFill>
            <a:srgbClr val="E8EEF4"/>
          </a:solidFill>
          <a:ln w="15875">
            <a:solidFill>
              <a:srgbClr val="2C4A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60120" y="2057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50" dirty="0">
                <a:solidFill>
                  <a:srgbClr val="1D33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PSM GLOBAL SCOPE — CURRENTLY AVAILABLE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395728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 ·  Germany  ·  Canada  ·  Australia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83464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Plus, added with the 2502 release: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60120" y="3127248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2594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Austria  ·  Japan  ·  India  ·  Singapore  ·  New Zealand  ·  Belgium  ·  Switzerland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40080" y="3794760"/>
            <a:ext cx="10972800" cy="1234440"/>
          </a:xfrm>
          <a:prstGeom prst="roundRect">
            <a:avLst>
              <a:gd name="adj" fmla="val 8889"/>
            </a:avLst>
          </a:prstGeom>
          <a:solidFill>
            <a:srgbClr val="F8F0DA"/>
          </a:solidFill>
          <a:ln w="12700">
            <a:solidFill>
              <a:srgbClr val="9E7B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60120" y="3986784"/>
            <a:ext cx="10332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100" dirty="0">
                <a:solidFill>
                  <a:srgbClr val="6E55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country isn't listed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960120" y="4315968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b="1" dirty="0">
                <a:solidFill>
                  <a:srgbClr val="1F2A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public-cloud PSM conversation is premature — regardless of cloud-first messaging. That's a legitimate reason to be on Private Cloud or an on-premise timeline, not a failure to keep up.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640080" y="521208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Coverage expands each release — verify the current country list on the SAP roadmap before ruling anything in or out.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247120" y="629107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1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pic>
        <p:nvPicPr>
          <p:cNvPr id="15" name="Picture 14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AAF5B1FA-AE4A-365D-C36E-288DAA4C1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8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5156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6FC0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MEANS FOR PUBLIC-SECTOR STAFF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22960" y="150876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47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tools expire.</a:t>
            </a:r>
            <a:endParaRPr lang="en-US" sz="3500" dirty="0"/>
          </a:p>
          <a:p>
            <a:pPr marL="0" indent="0">
              <a:lnSpc>
                <a:spcPts val="47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statute doesn't.</a:t>
            </a:r>
            <a:endParaRPr lang="en-US" sz="3500" dirty="0"/>
          </a:p>
        </p:txBody>
      </p:sp>
      <p:sp>
        <p:nvSpPr>
          <p:cNvPr id="4" name="Shape 2"/>
          <p:cNvSpPr/>
          <p:nvPr/>
        </p:nvSpPr>
        <p:spPr>
          <a:xfrm>
            <a:off x="822960" y="338328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3A2E14"/>
          </a:solidFill>
          <a:ln w="12700">
            <a:solidFill>
              <a:srgbClr val="9E7B1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97280" y="356616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E8CE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EXPIRES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1097280" y="3877056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EBDB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FMDERIVE muscle memory, Former Budgeting, special-ledger mechanics, GUI-era FM reporting. Specific tool knowledge, on a clock.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263640" y="3383280"/>
            <a:ext cx="5120640" cy="1691640"/>
          </a:xfrm>
          <a:prstGeom prst="roundRect">
            <a:avLst>
              <a:gd name="adj" fmla="val 6486"/>
            </a:avLst>
          </a:prstGeom>
          <a:solidFill>
            <a:srgbClr val="0E3A33"/>
          </a:solidFill>
          <a:ln w="12700">
            <a:solidFill>
              <a:srgbClr val="1C7A6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37960" y="3566160"/>
            <a:ext cx="4572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150" dirty="0">
                <a:solidFill>
                  <a:srgbClr val="7FD0C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COMPOUNDS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6537960" y="3877056"/>
            <a:ext cx="4572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400" dirty="0">
                <a:solidFill>
                  <a:srgbClr val="C3E7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accounting rules, appropriation law, grant compliance, the legislative limits on carryforward. Statutory knowledge doesn't automate.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54406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6FC0B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scarce seat: someone who knows BCS mechanics AND why the budget law requires them.</a:t>
            </a:r>
            <a:endParaRPr lang="en-US" sz="1600" dirty="0"/>
          </a:p>
        </p:txBody>
      </p:sp>
      <p:pic>
        <p:nvPicPr>
          <p:cNvPr id="12" name="Picture 11" descr="The image depicts a monkey seated at a desk, typing on a laptop with a coffee cup on the table.&#10;&#10;AI-generated content may be incorrect.">
            <a:extLst>
              <a:ext uri="{FF2B5EF4-FFF2-40B4-BE49-F238E27FC236}">
                <a16:creationId xmlns:a16="http://schemas.microsoft.com/office/drawing/2014/main" id="{7969116C-E422-C0BF-CB4B-DB6C2E6BC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0257" y="0"/>
            <a:ext cx="881743" cy="13226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1066</Words>
  <Application>Microsoft Office PowerPoint</Application>
  <PresentationFormat>Widescreen</PresentationFormat>
  <Paragraphs>113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S/4HANA Changes for Public Sector</dc:title>
  <dc:subject>PptxGenJS Presentation</dc:subject>
  <dc:creator>SAPCodeMonkey</dc:creator>
  <cp:lastModifiedBy>Moore, Tim</cp:lastModifiedBy>
  <cp:revision>2</cp:revision>
  <dcterms:created xsi:type="dcterms:W3CDTF">2026-07-27T17:14:04Z</dcterms:created>
  <dcterms:modified xsi:type="dcterms:W3CDTF">2026-07-27T17:34:37Z</dcterms:modified>
</cp:coreProperties>
</file>