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8731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topic has no marketing story, which is exactly why it's under-covered and worth doing.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one genuinely good-news slide. The auto-derivation is why catalog design became the high-value skill.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SU22 is SAP's values, SU24 is your customer version, SU25 is the tool that moves between them. Say that once, plainly.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argument that makes discipline matter. The gap between clean and messy widens every quarter rather than staying constant.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2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55280" y="2057400"/>
            <a:ext cx="3200400" cy="914400"/>
          </a:xfrm>
          <a:prstGeom prst="roundRect">
            <a:avLst>
              <a:gd name="adj" fmla="val 12000"/>
            </a:avLst>
          </a:prstGeom>
          <a:solidFill>
            <a:srgbClr val="28304A"/>
          </a:solidFill>
          <a:ln w="1905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955280" y="224028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7FD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FRONTEND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955280" y="256032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F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OData services · IWSG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9555480" y="2971800"/>
            <a:ext cx="0" cy="457200"/>
          </a:xfrm>
          <a:prstGeom prst="line">
            <a:avLst/>
          </a:prstGeom>
          <a:noFill/>
          <a:ln w="19050">
            <a:solidFill>
              <a:srgbClr val="5A6788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635240" y="3429000"/>
            <a:ext cx="3840480" cy="914400"/>
          </a:xfrm>
          <a:prstGeom prst="roundRect">
            <a:avLst>
              <a:gd name="adj" fmla="val 12000"/>
            </a:avLst>
          </a:prstGeom>
          <a:solidFill>
            <a:srgbClr val="28304A"/>
          </a:solidFill>
          <a:ln w="19050">
            <a:solidFill>
              <a:srgbClr val="3D4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635240" y="361188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AEB9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BACKEND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635240" y="393192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F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auths · IWSV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635240" y="452628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E8B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app, two layers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77240" y="13716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6FB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COMPANION DECK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77240" y="1737360"/>
            <a:ext cx="65836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 admin</a:t>
            </a:r>
            <a:endParaRPr lang="en-US" sz="4000" dirty="0"/>
          </a:p>
          <a:p>
            <a:pPr marL="0" indent="0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S/4HANA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777240" y="3566160"/>
            <a:ext cx="6583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500"/>
              </a:lnSpc>
              <a:buNone/>
            </a:pPr>
            <a:r>
              <a:rPr lang="en-US" sz="1650" dirty="0">
                <a:solidFill>
                  <a:srgbClr val="B4C0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legacy roles aren't outdated. They're</a:t>
            </a:r>
            <a:endParaRPr lang="en-US" sz="1650" dirty="0"/>
          </a:p>
          <a:p>
            <a:pPr marL="0" indent="0">
              <a:lnSpc>
                <a:spcPts val="2500"/>
              </a:lnSpc>
              <a:buNone/>
            </a:pPr>
            <a:r>
              <a:rPr lang="en-US" sz="1650" dirty="0">
                <a:solidFill>
                  <a:srgbClr val="B4C0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structurally invalid — and the model beneath them changed.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777240" y="580644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E8B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sapcodemonkey.com  ·  free download</a:t>
            </a:r>
            <a:endParaRPr lang="en-US" sz="1200" dirty="0"/>
          </a:p>
        </p:txBody>
      </p:sp>
      <p:pic>
        <p:nvPicPr>
          <p:cNvPr id="15" name="Picture 14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1440213E-DAA8-4147-C764-ECBA687DDA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22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0" y="1005840"/>
            <a:ext cx="1417320" cy="548640"/>
          </a:xfrm>
          <a:prstGeom prst="roundRect">
            <a:avLst>
              <a:gd name="adj" fmla="val 20000"/>
            </a:avLst>
          </a:prstGeom>
          <a:solidFill>
            <a:srgbClr val="28304A"/>
          </a:solidFill>
          <a:ln w="15875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0" y="1152144"/>
            <a:ext cx="1417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7FD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frontend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172200" y="1005840"/>
            <a:ext cx="1417320" cy="548640"/>
          </a:xfrm>
          <a:prstGeom prst="roundRect">
            <a:avLst>
              <a:gd name="adj" fmla="val 20000"/>
            </a:avLst>
          </a:prstGeom>
          <a:solidFill>
            <a:srgbClr val="28304A"/>
          </a:solidFill>
          <a:ln w="15875">
            <a:solidFill>
              <a:srgbClr val="3D4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172200" y="1152144"/>
            <a:ext cx="1417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AEB9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backend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097280" y="2514600"/>
            <a:ext cx="9966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42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roles expire.</a:t>
            </a:r>
            <a:endParaRPr lang="en-US" sz="3000" dirty="0"/>
          </a:p>
          <a:p>
            <a:pPr marL="0" indent="0" algn="ctr">
              <a:lnSpc>
                <a:spcPts val="42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judgment about access doesn't.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1280160" y="397764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650" dirty="0">
                <a:solidFill>
                  <a:srgbClr val="6FB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conversion is the cheapest chance you'll ever get to clean up the SoD conflicts and unused critical access that every long-lived role concept accumulates.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3566160" y="5074920"/>
            <a:ext cx="5029200" cy="777240"/>
          </a:xfrm>
          <a:prstGeom prst="roundRect">
            <a:avLst>
              <a:gd name="adj" fmla="val 49412"/>
            </a:avLst>
          </a:prstGeom>
          <a:solidFill>
            <a:srgbClr val="28304A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566160" y="5266944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at sapcodemonkey.com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6126480"/>
            <a:ext cx="9966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7E8B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Authorization objects, catalog behavior and deployment options vary by release and edition — verify against SAP Help for yours.</a:t>
            </a:r>
            <a:endParaRPr lang="en-US" sz="1150" dirty="0"/>
          </a:p>
        </p:txBody>
      </p:sp>
      <p:pic>
        <p:nvPicPr>
          <p:cNvPr id="12" name="Picture 11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BBD24730-983D-0012-25F5-3A31F8B8C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32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existing roles aren't outdated. They're invalid.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“need review.” Structurally incompatible with the new data model.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349240" cy="2286000"/>
          </a:xfrm>
          <a:prstGeom prst="roundRect">
            <a:avLst>
              <a:gd name="adj" fmla="val 4800"/>
            </a:avLst>
          </a:prstGeom>
          <a:solidFill>
            <a:srgbClr val="FBEAEA"/>
          </a:solidFill>
          <a:ln w="15875">
            <a:solidFill>
              <a:srgbClr val="A635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0116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8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0120" y="2304288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32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Thousands of changes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60120" y="2788920"/>
            <a:ext cx="4754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23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new data model removes redundancies that render legacy roles incompatible — across authorization objects, transactions, applications and modules.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263640" y="1783080"/>
            <a:ext cx="5349240" cy="2286000"/>
          </a:xfrm>
          <a:prstGeom prst="roundRect">
            <a:avLst>
              <a:gd name="adj" fmla="val 4800"/>
            </a:avLst>
          </a:prstGeom>
          <a:solidFill>
            <a:srgbClr val="F1F2F6"/>
          </a:solidFill>
          <a:ln w="12700">
            <a:solidFill>
              <a:srgbClr val="DEE2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583680" y="20116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CLEAN EXAMPLE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583680" y="2331720"/>
            <a:ext cx="1463040" cy="457200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2700">
            <a:solidFill>
              <a:srgbClr val="A635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583680" y="24231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80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FD03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8183880" y="2450592"/>
            <a:ext cx="457200" cy="219456"/>
          </a:xfrm>
          <a:prstGeom prst="rightArrow">
            <a:avLst/>
          </a:prstGeom>
          <a:solidFill>
            <a:srgbClr val="6B7385"/>
          </a:solidFill>
          <a:ln w="12700">
            <a:solidFill>
              <a:srgbClr val="6B738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8778240" y="2331720"/>
            <a:ext cx="1463040" cy="457200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778240" y="24231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A5E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BP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83680" y="292608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23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Display customer data used to be FD03. It no longer exists — it's the Business Partner transaction now. Multiply that across the whole simplification list.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40080" y="434340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1A2233"/>
          </a:solidFill>
          <a:ln w="12700">
            <a:solidFill>
              <a:srgbClr val="1A22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60120" y="4517136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Brownfield doesn't spare you: replaced transactions must be removed from backend roles, and Fiori roles added for the frontend. The removal half gets skipped.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pic>
        <p:nvPicPr>
          <p:cNvPr id="20" name="Picture 19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9B02DB00-ACB3-EBAD-66C4-7D02659D2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32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Authorization became two-layered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structural change. One app now needs permissions in two places.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1920240" y="1828800"/>
            <a:ext cx="8321040" cy="1051560"/>
          </a:xfrm>
          <a:prstGeom prst="roundRect">
            <a:avLst>
              <a:gd name="adj" fmla="val 10435"/>
            </a:avLst>
          </a:prstGeom>
          <a:solidFill>
            <a:srgbClr val="E1F1F0"/>
          </a:solidFill>
          <a:ln w="1905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2194560" y="2029968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0A5E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FRONTEND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2194560" y="23317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23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authorization for the OData service's data provider.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8138160" y="2212848"/>
            <a:ext cx="1737360" cy="36576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0A5E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138160" y="2286000"/>
            <a:ext cx="1737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0A5E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IWSG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080760" y="2880360"/>
            <a:ext cx="0" cy="502920"/>
          </a:xfrm>
          <a:prstGeom prst="line">
            <a:avLst/>
          </a:prstGeom>
          <a:noFill/>
          <a:ln w="25400">
            <a:solidFill>
              <a:srgbClr val="3D4A6B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1371600" y="3383280"/>
            <a:ext cx="9418320" cy="1051560"/>
          </a:xfrm>
          <a:prstGeom prst="roundRect">
            <a:avLst>
              <a:gd name="adj" fmla="val 10435"/>
            </a:avLst>
          </a:prstGeom>
          <a:solidFill>
            <a:srgbClr val="ECEEF5"/>
          </a:solidFill>
          <a:ln w="19050">
            <a:solidFill>
              <a:srgbClr val="3D4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645920" y="3584448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A33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BACKEND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1645920" y="388620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23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business authorization for the data the app actually displays.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8686800" y="3767328"/>
            <a:ext cx="1737360" cy="36576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2A33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686800" y="3840480"/>
            <a:ext cx="1737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A33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IWSV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1371600" y="4709160"/>
            <a:ext cx="9418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i="1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 are maintained in both systems, and frontend service authorizations must also be represented in the backend. How much duplication depends on embedded vs central-hub deployment.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40080" y="553212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1A2233"/>
          </a:solidFill>
          <a:ln w="12700">
            <a:solidFill>
              <a:srgbClr val="1A22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60120" y="5705856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Embedded means both layers in one system. Central hub separates them. Neither is wrong — but it's an architecture decision with a security cost.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pic>
        <p:nvPicPr>
          <p:cNvPr id="20" name="Picture 19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9AA506E9-2781-07DB-2EDD-537793129A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32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good news: catalogs do the work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a business catalog to the role menu, and authorizations derive themselves.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3108960" cy="658368"/>
          </a:xfrm>
          <a:prstGeom prst="roundRect">
            <a:avLst>
              <a:gd name="adj" fmla="val 13889"/>
            </a:avLst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993392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catalog to PFCG menu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3886200" y="2048256"/>
            <a:ext cx="548640" cy="219456"/>
          </a:xfrm>
          <a:prstGeom prst="rightArrow">
            <a:avLst/>
          </a:prstGeom>
          <a:solidFill>
            <a:srgbClr val="3D4A6B"/>
          </a:solidFill>
          <a:ln w="12700">
            <a:solidFill>
              <a:srgbClr val="3D4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0" y="2011680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determines automatically: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2697480"/>
            <a:ext cx="10972800" cy="658368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DEE2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914400" y="2880360"/>
            <a:ext cx="292608" cy="292608"/>
          </a:xfrm>
          <a:prstGeom prst="ellipse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463040" y="2871216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OData services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394960" y="2889504"/>
            <a:ext cx="5943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IWSG front end, IWSV back end, or both for embedded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0080" y="3447288"/>
            <a:ext cx="10972800" cy="658368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DEE2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914400" y="3630168"/>
            <a:ext cx="292608" cy="292608"/>
          </a:xfrm>
          <a:prstGeom prst="ellipse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463040" y="3621024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 transaction codes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394960" y="3639312"/>
            <a:ext cx="5943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classic transactions still bundled in the catalog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40080" y="4197096"/>
            <a:ext cx="10972800" cy="658368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DEE2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914400" y="4379976"/>
            <a:ext cx="292608" cy="292608"/>
          </a:xfrm>
          <a:prstGeom prst="ellipse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1463040" y="4370832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ABAP Web Dynpro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5394960" y="4389120"/>
            <a:ext cx="5943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legacy web applications referenced by the catalog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640080" y="4946904"/>
            <a:ext cx="10972800" cy="658368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DEE2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914400" y="5129784"/>
            <a:ext cx="292608" cy="292608"/>
          </a:xfrm>
          <a:prstGeom prst="ellipse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1463040" y="5120640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2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 Client UI executables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5394960" y="5138928"/>
            <a:ext cx="5943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remaining UI technologies, handled the same way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40080" y="576072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960120" y="5934456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real prize: services re-derive when the catalog changes. That's the difference between roles that survive an upgrade and roles you rebuild every time.</a:t>
            </a:r>
            <a:endParaRPr lang="en-US" sz="1450" dirty="0"/>
          </a:p>
        </p:txBody>
      </p:sp>
      <p:sp>
        <p:nvSpPr>
          <p:cNvPr id="26" name="Text 24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pic>
        <p:nvPicPr>
          <p:cNvPr id="28" name="Picture 27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43739355-BCE8-F1AA-1660-F99B9C52E6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32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500+ delivered roles — and the trap inside them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 gives you a head start. Adopting it wholesale is a segregation-of-duties problem.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49240" cy="2194560"/>
          </a:xfrm>
          <a:prstGeom prst="roundRect">
            <a:avLst>
              <a:gd name="adj" fmla="val 5000"/>
            </a:avLst>
          </a:prstGeom>
          <a:solidFill>
            <a:srgbClr val="ECEEF5"/>
          </a:solidFill>
          <a:ln w="15875">
            <a:solidFill>
              <a:srgbClr val="3D4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048256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2A33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PROVIDED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0120" y="2340864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32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500+ SAP_BR_ templates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60120" y="283464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23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Job-based business roles — Asset Accountant, Purchaser, Inventory Manager, Warehouse Clerk. Working examples you can copy and reference.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263640" y="1828800"/>
            <a:ext cx="5349240" cy="2194560"/>
          </a:xfrm>
          <a:prstGeom prst="roundRect">
            <a:avLst>
              <a:gd name="adj" fmla="val 5000"/>
            </a:avLst>
          </a:prstGeom>
          <a:solidFill>
            <a:srgbClr val="FBEAEA"/>
          </a:solidFill>
          <a:ln w="15875">
            <a:solidFill>
              <a:srgbClr val="A635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583680" y="2048256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8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TRAP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583680" y="2340864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32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50–100 apps per role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6583680" y="283464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23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SAP standard is defined generously — one role may carry 50 to 100 Fiori applications. In a regulated environment that's an SoD problem arriving pre-installed.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429768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1A2233"/>
          </a:solidFill>
          <a:ln w="12700">
            <a:solidFill>
              <a:srgbClr val="1A22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60120" y="4471416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the templates as a reference, not a wholesale adoption. Tighten with restrictions before anyone in audit sees the access report.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pic>
        <p:nvPicPr>
          <p:cNvPr id="16" name="Picture 15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40160C7D-A6D0-539B-839E-D19F0B5AC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32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SU25 stopped being optional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ECC you could skip it. In S/4HANA it's a mandatory initialization step.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10972800" cy="868680"/>
          </a:xfrm>
          <a:prstGeom prst="roundRect">
            <a:avLst>
              <a:gd name="adj" fmla="val 11579"/>
            </a:avLst>
          </a:prstGeom>
          <a:solidFill>
            <a:srgbClr val="F1F2F6"/>
          </a:solidFill>
          <a:ln w="12700">
            <a:solidFill>
              <a:srgbClr val="DEE2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1947672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it changed: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017520" y="1947672"/>
            <a:ext cx="8321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 shipped pre-filled Profile Generator tables, so you could copy roles in PFCG directly. S/4HANA redesigned the framework for control and transparency — so initializing the customer version of authorization data is now a required step.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40080" y="2834640"/>
            <a:ext cx="1097280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397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14400" y="3054096"/>
            <a:ext cx="960120" cy="475488"/>
          </a:xfrm>
          <a:prstGeom prst="roundRect">
            <a:avLst>
              <a:gd name="adj" fmla="val 17308"/>
            </a:avLst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14400" y="3145536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2A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2148840" y="3054096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50" dirty="0">
                <a:solidFill>
                  <a:srgbClr val="23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Copies SAP standard values (SU22) into your customer tables USOBT_C / USOBX_C where there's no conflict. Run in test mode first.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40080" y="3840480"/>
            <a:ext cx="1097280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397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914400" y="4059936"/>
            <a:ext cx="960120" cy="475488"/>
          </a:xfrm>
          <a:prstGeom prst="roundRect">
            <a:avLst>
              <a:gd name="adj" fmla="val 17308"/>
            </a:avLst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14400" y="4151376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2B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148840" y="4059936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50" dirty="0">
                <a:solidFill>
                  <a:srgbClr val="23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Shows the transactions where your SU24 mapping was changed. Most customers keep their existing mapping rather than revert to standard.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40080" y="4846320"/>
            <a:ext cx="1097280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397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914400" y="5065776"/>
            <a:ext cx="960120" cy="475488"/>
          </a:xfrm>
          <a:prstGeom prst="roundRect">
            <a:avLst>
              <a:gd name="adj" fmla="val 17308"/>
            </a:avLst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14400" y="5157216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2C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2148840" y="5065776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50" dirty="0">
                <a:solidFill>
                  <a:srgbClr val="23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Identifies which roles are affected by changed default values and therefore need merging again.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pic>
        <p:nvPicPr>
          <p:cNvPr id="21" name="Picture 20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ED27151C-5220-26AA-EB73-B9D90A3C0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22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0515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6FB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ECONOMIC SHIFT UNDERNEATH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150876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Manual tweaks used to cost you</a:t>
            </a:r>
            <a:endParaRPr lang="en-US" sz="3000" dirty="0"/>
          </a:p>
          <a:p>
            <a:pPr marL="0" indent="0">
              <a:lnSpc>
                <a:spcPts val="42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once. Now they cost you every release.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822960" y="3383280"/>
            <a:ext cx="5120640" cy="1691640"/>
          </a:xfrm>
          <a:prstGeom prst="roundRect">
            <a:avLst>
              <a:gd name="adj" fmla="val 6486"/>
            </a:avLst>
          </a:prstGeom>
          <a:solidFill>
            <a:srgbClr val="3A2420"/>
          </a:solidFill>
          <a:ln w="12700">
            <a:solidFill>
              <a:srgbClr val="A635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97280" y="3566160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50" dirty="0">
                <a:solidFill>
                  <a:srgbClr val="E5A2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AUTHORIZATIONS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1097280" y="3877056"/>
            <a:ext cx="4572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F0C9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or add authorizations by hand in each role, and every upgrade means revising them again — one role at a time, forever.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263640" y="3383280"/>
            <a:ext cx="5120640" cy="1691640"/>
          </a:xfrm>
          <a:prstGeom prst="roundRect">
            <a:avLst>
              <a:gd name="adj" fmla="val 6486"/>
            </a:avLst>
          </a:prstGeom>
          <a:solidFill>
            <a:srgbClr val="0E3A39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37960" y="3566160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50" dirty="0">
                <a:solidFill>
                  <a:srgbClr val="7FD4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SU24 DEFAULTS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6537960" y="3877056"/>
            <a:ext cx="4572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C5E8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authorizations in SU24 with nothing changed manually, and roles merge automatically with adjusted values — no revising each role by hand.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2960" y="544068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550" dirty="0">
                <a:solidFill>
                  <a:srgbClr val="6FB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release cadence turns SU24 discipline from good practice into the thing that decides whether upgrades are automatic or a project.</a:t>
            </a:r>
            <a:endParaRPr lang="en-US" sz="1550" dirty="0"/>
          </a:p>
        </p:txBody>
      </p:sp>
      <p:pic>
        <p:nvPicPr>
          <p:cNvPr id="12" name="Picture 11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DAF6BED7-2D5A-F526-B9FB-0DBF8D586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32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 cloud is a different profession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an evolution of the on-premise job. A different one.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349240" cy="3063240"/>
          </a:xfrm>
          <a:prstGeom prst="roundRect">
            <a:avLst>
              <a:gd name="adj" fmla="val 3582"/>
            </a:avLst>
          </a:prstGeom>
          <a:solidFill>
            <a:srgbClr val="F1F2F6"/>
          </a:solidFill>
          <a:ln w="12700">
            <a:solidFill>
              <a:srgbClr val="DEE2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0116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GONE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0120" y="2395728"/>
            <a:ext cx="47548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PFCG. No SU01. No SU25.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catalog customization — only possible on-premise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compose from what SAP delivers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access through restrictions, not by building containers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263640" y="1783080"/>
            <a:ext cx="5349240" cy="3063240"/>
          </a:xfrm>
          <a:prstGeom prst="roundRect">
            <a:avLst>
              <a:gd name="adj" fmla="val 3582"/>
            </a:avLst>
          </a:prstGeom>
          <a:solidFill>
            <a:srgbClr val="E1F1F0"/>
          </a:solidFill>
          <a:ln w="15875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0" y="20116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0A5E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BECOMES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0" y="2395728"/>
            <a:ext cx="47548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3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fresh system has three roles: Administrator, BPC Expert, Manager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3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Activating scope items generates catalogs and role templates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3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business roles from those templates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3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 restrictions at catalog level for read/write control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" y="502920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1A2233"/>
          </a:solidFill>
          <a:ln w="12700">
            <a:solidFill>
              <a:srgbClr val="1A22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60120" y="5202936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 governance, decentralized assignment: admins build scalable business roles, business units own who gets them.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pic>
        <p:nvPicPr>
          <p:cNvPr id="14" name="Picture 13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D43C6012-8ECF-BF89-BBA1-996374BA5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32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means for the role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craft moved. It didn't shrink.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10972800" cy="1060704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397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1965960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0A5E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Craft skill relocated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4480560" y="2002536"/>
            <a:ext cx="6858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23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PFCG object knowledge still matters on-premise, but the leverage moved to catalog design, SU24 hygiene, and how frontend and backend connect.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40080" y="2935224"/>
            <a:ext cx="10972800" cy="1060704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397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60120" y="3118104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0A5E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Discipline compounds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4480560" y="3154680"/>
            <a:ext cx="6858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23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SU24 defaults absorb upgrades almost automatically. Thousands of manual tweaks mean redoing the work every quarter. The gap widens.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40080" y="4087368"/>
            <a:ext cx="10972800" cy="1060704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3970">
            <a:solidFill>
              <a:srgbClr val="3D4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60120" y="4270248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2A33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 the defensible model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4480560" y="4306824"/>
            <a:ext cx="6858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23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Someone has to own whether access is defensible — SoD, least privilege, the audit story — across on-premise roles, Fiori catalogs and cloud business roles at once.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40080" y="5239512"/>
            <a:ext cx="10972800" cy="1060704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3970">
            <a:solidFill>
              <a:srgbClr val="3D4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60120" y="5422392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2A33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Tools assist, judgment doesn't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4480560" y="5458968"/>
            <a:ext cx="6858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23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 Access Control on-premise, Cloud Identity Access Governance on BTP. The tooling helps. Deciding what “defensible” means is the human part.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3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  <p:pic>
        <p:nvPicPr>
          <p:cNvPr id="18" name="Picture 17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35D08233-C64D-F318-D84A-07B5405C00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1117</Words>
  <Application>Microsoft Office PowerPoint</Application>
  <PresentationFormat>Widescreen</PresentationFormat>
  <Paragraphs>122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Security Administration in S/4HANA</dc:title>
  <dc:subject>PptxGenJS Presentation</dc:subject>
  <dc:creator>SAPCodeMonkey</dc:creator>
  <cp:lastModifiedBy>Moore, Tim</cp:lastModifiedBy>
  <cp:revision>2</cp:revision>
  <dcterms:created xsi:type="dcterms:W3CDTF">2026-07-27T13:27:49Z</dcterms:created>
  <dcterms:modified xsi:type="dcterms:W3CDTF">2026-07-27T13:31:49Z</dcterms:modified>
</cp:coreProperties>
</file>