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6" d="100"/>
          <a:sy n="56" d="100"/>
        </p:scale>
        <p:origin x="504"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41878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Companion deck on ECC to S/4HANA Treasury changes. Verify module specifics against your target release before presenting to a client.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verification line. Treasury specifics move between releases and this audience will check.</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slide. Each row gets its own slide later, so keep this quick.</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workflow design is the part that gets forgotten. Ask early who approves a bank account opening, because the answer is rarely already documented.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Users judge the whole migration on whether their morning report still works. Budget training time here specifically.</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custom report reads the old cash management tables directly, this slide is why it stops working.</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setup for the next slide. Walk the chain slowly — most rooms have never seen it drawn out.</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war story slide. Strongest standalone clip in the deck — concrete cause, concrete fix, and a failure mode that looks like something else.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link back to slide 6 — hedge accounting failures often trace to valuation area configuration rather than to hedging setup.</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this out. It's the slide people photograph.</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02B"/>
        </a:solidFill>
        <a:effectLst/>
      </p:bgPr>
    </p:bg>
    <p:spTree>
      <p:nvGrpSpPr>
        <p:cNvPr id="1" name=""/>
        <p:cNvGrpSpPr/>
        <p:nvPr/>
      </p:nvGrpSpPr>
      <p:grpSpPr>
        <a:xfrm>
          <a:off x="0" y="0"/>
          <a:ext cx="0" cy="0"/>
          <a:chOff x="0" y="0"/>
          <a:chExt cx="0" cy="0"/>
        </a:xfrm>
      </p:grpSpPr>
      <p:sp>
        <p:nvSpPr>
          <p:cNvPr id="2" name="Shape 0"/>
          <p:cNvSpPr/>
          <p:nvPr/>
        </p:nvSpPr>
        <p:spPr>
          <a:xfrm>
            <a:off x="7589520" y="2057400"/>
            <a:ext cx="1371600" cy="402336"/>
          </a:xfrm>
          <a:prstGeom prst="roundRect">
            <a:avLst>
              <a:gd name="adj" fmla="val 22727"/>
            </a:avLst>
          </a:prstGeom>
          <a:solidFill>
            <a:srgbClr val="1D3340"/>
          </a:solidFill>
          <a:ln w="12700">
            <a:solidFill>
              <a:srgbClr val="2F4A5A"/>
            </a:solidFill>
            <a:prstDash val="solid"/>
          </a:ln>
        </p:spPr>
        <p:txBody>
          <a:bodyPr/>
          <a:lstStyle/>
          <a:p>
            <a:endParaRPr lang="en-US"/>
          </a:p>
        </p:txBody>
      </p:sp>
      <p:sp>
        <p:nvSpPr>
          <p:cNvPr id="3" name="Shape 1"/>
          <p:cNvSpPr/>
          <p:nvPr/>
        </p:nvSpPr>
        <p:spPr>
          <a:xfrm>
            <a:off x="9098280" y="2157984"/>
            <a:ext cx="457200" cy="201168"/>
          </a:xfrm>
          <a:prstGeom prst="rightArrow">
            <a:avLst/>
          </a:prstGeom>
          <a:solidFill>
            <a:srgbClr val="0E7A6B"/>
          </a:solidFill>
          <a:ln w="12700">
            <a:solidFill>
              <a:srgbClr val="0E7A6B"/>
            </a:solidFill>
            <a:prstDash val="solid"/>
          </a:ln>
        </p:spPr>
        <p:txBody>
          <a:bodyPr/>
          <a:lstStyle/>
          <a:p>
            <a:endParaRPr lang="en-US"/>
          </a:p>
        </p:txBody>
      </p:sp>
      <p:sp>
        <p:nvSpPr>
          <p:cNvPr id="4" name="Shape 2"/>
          <p:cNvSpPr/>
          <p:nvPr/>
        </p:nvSpPr>
        <p:spPr>
          <a:xfrm>
            <a:off x="7589520" y="2697480"/>
            <a:ext cx="1371600" cy="402336"/>
          </a:xfrm>
          <a:prstGeom prst="roundRect">
            <a:avLst>
              <a:gd name="adj" fmla="val 22727"/>
            </a:avLst>
          </a:prstGeom>
          <a:solidFill>
            <a:srgbClr val="1D3340"/>
          </a:solidFill>
          <a:ln w="12700">
            <a:solidFill>
              <a:srgbClr val="2F4A5A"/>
            </a:solidFill>
            <a:prstDash val="solid"/>
          </a:ln>
        </p:spPr>
        <p:txBody>
          <a:bodyPr/>
          <a:lstStyle/>
          <a:p>
            <a:endParaRPr lang="en-US"/>
          </a:p>
        </p:txBody>
      </p:sp>
      <p:sp>
        <p:nvSpPr>
          <p:cNvPr id="5" name="Shape 3"/>
          <p:cNvSpPr/>
          <p:nvPr/>
        </p:nvSpPr>
        <p:spPr>
          <a:xfrm>
            <a:off x="9098280" y="2798064"/>
            <a:ext cx="457200" cy="201168"/>
          </a:xfrm>
          <a:prstGeom prst="rightArrow">
            <a:avLst/>
          </a:prstGeom>
          <a:solidFill>
            <a:srgbClr val="0E7A6B"/>
          </a:solidFill>
          <a:ln w="12700">
            <a:solidFill>
              <a:srgbClr val="0E7A6B"/>
            </a:solidFill>
            <a:prstDash val="solid"/>
          </a:ln>
        </p:spPr>
        <p:txBody>
          <a:bodyPr/>
          <a:lstStyle/>
          <a:p>
            <a:endParaRPr lang="en-US"/>
          </a:p>
        </p:txBody>
      </p:sp>
      <p:sp>
        <p:nvSpPr>
          <p:cNvPr id="6" name="Shape 4"/>
          <p:cNvSpPr/>
          <p:nvPr/>
        </p:nvSpPr>
        <p:spPr>
          <a:xfrm>
            <a:off x="7589520" y="3337560"/>
            <a:ext cx="1371600" cy="402336"/>
          </a:xfrm>
          <a:prstGeom prst="roundRect">
            <a:avLst>
              <a:gd name="adj" fmla="val 22727"/>
            </a:avLst>
          </a:prstGeom>
          <a:solidFill>
            <a:srgbClr val="1D3340"/>
          </a:solidFill>
          <a:ln w="12700">
            <a:solidFill>
              <a:srgbClr val="2F4A5A"/>
            </a:solidFill>
            <a:prstDash val="solid"/>
          </a:ln>
        </p:spPr>
        <p:txBody>
          <a:bodyPr/>
          <a:lstStyle/>
          <a:p>
            <a:endParaRPr lang="en-US"/>
          </a:p>
        </p:txBody>
      </p:sp>
      <p:sp>
        <p:nvSpPr>
          <p:cNvPr id="7" name="Shape 5"/>
          <p:cNvSpPr/>
          <p:nvPr/>
        </p:nvSpPr>
        <p:spPr>
          <a:xfrm>
            <a:off x="9098280" y="3438144"/>
            <a:ext cx="457200" cy="201168"/>
          </a:xfrm>
          <a:prstGeom prst="rightArrow">
            <a:avLst/>
          </a:prstGeom>
          <a:solidFill>
            <a:srgbClr val="0E7A6B"/>
          </a:solidFill>
          <a:ln w="12700">
            <a:solidFill>
              <a:srgbClr val="0E7A6B"/>
            </a:solidFill>
            <a:prstDash val="solid"/>
          </a:ln>
        </p:spPr>
        <p:txBody>
          <a:bodyPr/>
          <a:lstStyle/>
          <a:p>
            <a:endParaRPr lang="en-US"/>
          </a:p>
        </p:txBody>
      </p:sp>
      <p:sp>
        <p:nvSpPr>
          <p:cNvPr id="8" name="Shape 6"/>
          <p:cNvSpPr/>
          <p:nvPr/>
        </p:nvSpPr>
        <p:spPr>
          <a:xfrm>
            <a:off x="7589520" y="3977640"/>
            <a:ext cx="1371600" cy="402336"/>
          </a:xfrm>
          <a:prstGeom prst="roundRect">
            <a:avLst>
              <a:gd name="adj" fmla="val 22727"/>
            </a:avLst>
          </a:prstGeom>
          <a:solidFill>
            <a:srgbClr val="1D3340"/>
          </a:solidFill>
          <a:ln w="12700">
            <a:solidFill>
              <a:srgbClr val="2F4A5A"/>
            </a:solidFill>
            <a:prstDash val="solid"/>
          </a:ln>
        </p:spPr>
        <p:txBody>
          <a:bodyPr/>
          <a:lstStyle/>
          <a:p>
            <a:endParaRPr lang="en-US"/>
          </a:p>
        </p:txBody>
      </p:sp>
      <p:sp>
        <p:nvSpPr>
          <p:cNvPr id="9" name="Shape 7"/>
          <p:cNvSpPr/>
          <p:nvPr/>
        </p:nvSpPr>
        <p:spPr>
          <a:xfrm>
            <a:off x="9098280" y="4078224"/>
            <a:ext cx="457200" cy="201168"/>
          </a:xfrm>
          <a:prstGeom prst="rightArrow">
            <a:avLst/>
          </a:prstGeom>
          <a:solidFill>
            <a:srgbClr val="0E7A6B"/>
          </a:solidFill>
          <a:ln w="12700">
            <a:solidFill>
              <a:srgbClr val="0E7A6B"/>
            </a:solidFill>
            <a:prstDash val="solid"/>
          </a:ln>
        </p:spPr>
        <p:txBody>
          <a:bodyPr/>
          <a:lstStyle/>
          <a:p>
            <a:endParaRPr lang="en-US"/>
          </a:p>
        </p:txBody>
      </p:sp>
      <p:sp>
        <p:nvSpPr>
          <p:cNvPr id="10" name="Shape 8"/>
          <p:cNvSpPr/>
          <p:nvPr/>
        </p:nvSpPr>
        <p:spPr>
          <a:xfrm>
            <a:off x="9738360" y="2057400"/>
            <a:ext cx="1737360" cy="2322576"/>
          </a:xfrm>
          <a:prstGeom prst="roundRect">
            <a:avLst>
              <a:gd name="adj" fmla="val 7368"/>
            </a:avLst>
          </a:prstGeom>
          <a:solidFill>
            <a:srgbClr val="0E7A6B"/>
          </a:solidFill>
          <a:ln w="12700">
            <a:solidFill>
              <a:srgbClr val="0E7A6B"/>
            </a:solidFill>
            <a:prstDash val="solid"/>
          </a:ln>
        </p:spPr>
        <p:txBody>
          <a:bodyPr/>
          <a:lstStyle/>
          <a:p>
            <a:endParaRPr lang="en-US"/>
          </a:p>
        </p:txBody>
      </p:sp>
      <p:sp>
        <p:nvSpPr>
          <p:cNvPr id="11" name="Text 9"/>
          <p:cNvSpPr/>
          <p:nvPr/>
        </p:nvSpPr>
        <p:spPr>
          <a:xfrm>
            <a:off x="9738360" y="2852928"/>
            <a:ext cx="1737360" cy="822960"/>
          </a:xfrm>
          <a:prstGeom prst="rect">
            <a:avLst/>
          </a:prstGeom>
          <a:noFill/>
          <a:ln/>
        </p:spPr>
        <p:txBody>
          <a:bodyPr wrap="square" lIns="0" tIns="0" rIns="0" bIns="0" rtlCol="0" anchor="ctr"/>
          <a:lstStyle/>
          <a:p>
            <a:pPr marL="0" indent="0" algn="ctr">
              <a:lnSpc>
                <a:spcPts val="2100"/>
              </a:lnSpc>
              <a:buNone/>
            </a:pPr>
            <a:r>
              <a:rPr lang="en-US" sz="1500" b="1" dirty="0">
                <a:solidFill>
                  <a:srgbClr val="FFFFFF"/>
                </a:solidFill>
                <a:latin typeface="Arial" pitchFamily="34" charset="0"/>
                <a:ea typeface="Arial" pitchFamily="34" charset="-122"/>
                <a:cs typeface="Arial" pitchFamily="34" charset="-120"/>
              </a:rPr>
              <a:t>one</a:t>
            </a:r>
            <a:endParaRPr lang="en-US" sz="1500" dirty="0"/>
          </a:p>
          <a:p>
            <a:pPr marL="0" indent="0" algn="ctr">
              <a:lnSpc>
                <a:spcPts val="2100"/>
              </a:lnSpc>
              <a:buNone/>
            </a:pPr>
            <a:r>
              <a:rPr lang="en-US" sz="1500" b="1" dirty="0">
                <a:solidFill>
                  <a:srgbClr val="FFFFFF"/>
                </a:solidFill>
                <a:latin typeface="Arial" pitchFamily="34" charset="0"/>
                <a:ea typeface="Arial" pitchFamily="34" charset="-122"/>
                <a:cs typeface="Arial" pitchFamily="34" charset="-120"/>
              </a:rPr>
              <a:t>repository</a:t>
            </a:r>
            <a:endParaRPr lang="en-US" sz="1500" dirty="0"/>
          </a:p>
        </p:txBody>
      </p:sp>
      <p:sp>
        <p:nvSpPr>
          <p:cNvPr id="12" name="Text 10"/>
          <p:cNvSpPr/>
          <p:nvPr/>
        </p:nvSpPr>
        <p:spPr>
          <a:xfrm>
            <a:off x="7589520" y="4526280"/>
            <a:ext cx="1371600" cy="274320"/>
          </a:xfrm>
          <a:prstGeom prst="rect">
            <a:avLst/>
          </a:prstGeom>
          <a:noFill/>
          <a:ln/>
        </p:spPr>
        <p:txBody>
          <a:bodyPr wrap="square" lIns="0" tIns="0" rIns="0" bIns="0" rtlCol="0" anchor="ctr"/>
          <a:lstStyle/>
          <a:p>
            <a:pPr marL="0" indent="0" algn="ctr">
              <a:buNone/>
            </a:pPr>
            <a:r>
              <a:rPr lang="en-US" sz="1100" dirty="0">
                <a:solidFill>
                  <a:srgbClr val="7E93A1"/>
                </a:solidFill>
                <a:latin typeface="Calibri" pitchFamily="34" charset="0"/>
                <a:ea typeface="Calibri" pitchFamily="34" charset="-122"/>
                <a:cs typeface="Calibri" pitchFamily="34" charset="-120"/>
              </a:rPr>
              <a:t>many sources</a:t>
            </a:r>
            <a:endParaRPr lang="en-US" sz="1100" dirty="0"/>
          </a:p>
        </p:txBody>
      </p:sp>
      <p:sp>
        <p:nvSpPr>
          <p:cNvPr id="13" name="Text 11"/>
          <p:cNvSpPr/>
          <p:nvPr/>
        </p:nvSpPr>
        <p:spPr>
          <a:xfrm>
            <a:off x="777240" y="1371600"/>
            <a:ext cx="4572000" cy="274320"/>
          </a:xfrm>
          <a:prstGeom prst="rect">
            <a:avLst/>
          </a:prstGeom>
          <a:noFill/>
          <a:ln/>
        </p:spPr>
        <p:txBody>
          <a:bodyPr wrap="square" lIns="0" tIns="0" rIns="0" bIns="0" rtlCol="0" anchor="ctr"/>
          <a:lstStyle/>
          <a:p>
            <a:pPr marL="0" indent="0">
              <a:buNone/>
            </a:pPr>
            <a:r>
              <a:rPr lang="en-US" sz="1200" b="1" kern="0" spc="300" dirty="0">
                <a:solidFill>
                  <a:srgbClr val="0E7A6B"/>
                </a:solidFill>
                <a:latin typeface="Calibri" pitchFamily="34" charset="0"/>
                <a:ea typeface="Calibri" pitchFamily="34" charset="-122"/>
                <a:cs typeface="Calibri" pitchFamily="34" charset="-120"/>
              </a:rPr>
              <a:t>COMPANION DECK</a:t>
            </a:r>
            <a:endParaRPr lang="en-US" sz="1200" dirty="0"/>
          </a:p>
        </p:txBody>
      </p:sp>
      <p:sp>
        <p:nvSpPr>
          <p:cNvPr id="14" name="Text 12"/>
          <p:cNvSpPr/>
          <p:nvPr/>
        </p:nvSpPr>
        <p:spPr>
          <a:xfrm>
            <a:off x="777240" y="1737360"/>
            <a:ext cx="6583680" cy="1737360"/>
          </a:xfrm>
          <a:prstGeom prst="rect">
            <a:avLst/>
          </a:prstGeom>
          <a:noFill/>
          <a:ln/>
        </p:spPr>
        <p:txBody>
          <a:bodyPr wrap="square" lIns="0" tIns="0" rIns="0" bIns="0" rtlCol="0" anchor="ctr"/>
          <a:lstStyle/>
          <a:p>
            <a:pPr marL="0" indent="0">
              <a:lnSpc>
                <a:spcPts val="4600"/>
              </a:lnSpc>
              <a:buNone/>
            </a:pPr>
            <a:r>
              <a:rPr lang="en-US" sz="4000" b="1" dirty="0">
                <a:solidFill>
                  <a:srgbClr val="FFFFFF"/>
                </a:solidFill>
                <a:latin typeface="Arial" pitchFamily="34" charset="0"/>
                <a:ea typeface="Arial" pitchFamily="34" charset="-122"/>
                <a:cs typeface="Arial" pitchFamily="34" charset="-120"/>
              </a:rPr>
              <a:t>What changed in</a:t>
            </a:r>
            <a:endParaRPr lang="en-US" sz="4000" dirty="0"/>
          </a:p>
          <a:p>
            <a:pPr marL="0" indent="0">
              <a:lnSpc>
                <a:spcPts val="4600"/>
              </a:lnSpc>
              <a:buNone/>
            </a:pPr>
            <a:r>
              <a:rPr lang="en-US" sz="4000" b="1" dirty="0">
                <a:solidFill>
                  <a:srgbClr val="FFFFFF"/>
                </a:solidFill>
                <a:latin typeface="Arial" pitchFamily="34" charset="0"/>
                <a:ea typeface="Arial" pitchFamily="34" charset="-122"/>
                <a:cs typeface="Arial" pitchFamily="34" charset="-120"/>
              </a:rPr>
              <a:t>Treasury on S/4HANA</a:t>
            </a:r>
            <a:endParaRPr lang="en-US" sz="4000" dirty="0"/>
          </a:p>
        </p:txBody>
      </p:sp>
      <p:sp>
        <p:nvSpPr>
          <p:cNvPr id="15" name="Text 13"/>
          <p:cNvSpPr/>
          <p:nvPr/>
        </p:nvSpPr>
        <p:spPr>
          <a:xfrm>
            <a:off x="777240" y="3657600"/>
            <a:ext cx="6400800" cy="822960"/>
          </a:xfrm>
          <a:prstGeom prst="rect">
            <a:avLst/>
          </a:prstGeom>
          <a:noFill/>
          <a:ln/>
        </p:spPr>
        <p:txBody>
          <a:bodyPr wrap="square" lIns="0" tIns="0" rIns="0" bIns="0" rtlCol="0" anchor="ctr"/>
          <a:lstStyle/>
          <a:p>
            <a:pPr marL="0" indent="0">
              <a:lnSpc>
                <a:spcPts val="2600"/>
              </a:lnSpc>
              <a:buNone/>
            </a:pPr>
            <a:r>
              <a:rPr lang="en-US" sz="1700" dirty="0">
                <a:solidFill>
                  <a:srgbClr val="AFC3CE"/>
                </a:solidFill>
                <a:latin typeface="Calibri" pitchFamily="34" charset="0"/>
                <a:ea typeface="Calibri" pitchFamily="34" charset="-122"/>
                <a:cs typeface="Calibri" pitchFamily="34" charset="-120"/>
              </a:rPr>
              <a:t>The data model moved, ownership moved, and the</a:t>
            </a:r>
            <a:endParaRPr lang="en-US" sz="1700" dirty="0"/>
          </a:p>
          <a:p>
            <a:pPr marL="0" indent="0">
              <a:lnSpc>
                <a:spcPts val="2600"/>
              </a:lnSpc>
              <a:buNone/>
            </a:pPr>
            <a:r>
              <a:rPr lang="en-US" sz="1700" dirty="0">
                <a:solidFill>
                  <a:srgbClr val="AFC3CE"/>
                </a:solidFill>
                <a:latin typeface="Calibri" pitchFamily="34" charset="0"/>
                <a:ea typeface="Calibri" pitchFamily="34" charset="-122"/>
                <a:cs typeface="Calibri" pitchFamily="34" charset="-120"/>
              </a:rPr>
              <a:t>posting rules got a lot stricter. Here's the map.</a:t>
            </a:r>
            <a:endParaRPr lang="en-US" sz="1700" dirty="0"/>
          </a:p>
        </p:txBody>
      </p:sp>
      <p:sp>
        <p:nvSpPr>
          <p:cNvPr id="16" name="Text 14"/>
          <p:cNvSpPr/>
          <p:nvPr/>
        </p:nvSpPr>
        <p:spPr>
          <a:xfrm>
            <a:off x="777240" y="5806440"/>
            <a:ext cx="5486400" cy="320040"/>
          </a:xfrm>
          <a:prstGeom prst="rect">
            <a:avLst/>
          </a:prstGeom>
          <a:noFill/>
          <a:ln/>
        </p:spPr>
        <p:txBody>
          <a:bodyPr wrap="square" lIns="0" tIns="0" rIns="0" bIns="0" rtlCol="0" anchor="ctr"/>
          <a:lstStyle/>
          <a:p>
            <a:pPr marL="0" indent="0">
              <a:buNone/>
            </a:pPr>
            <a:r>
              <a:rPr lang="en-US" sz="1200" dirty="0">
                <a:solidFill>
                  <a:srgbClr val="6E8493"/>
                </a:solidFill>
                <a:latin typeface="Calibri" pitchFamily="34" charset="0"/>
                <a:ea typeface="Calibri" pitchFamily="34" charset="-122"/>
                <a:cs typeface="Calibri" pitchFamily="34" charset="-120"/>
              </a:rPr>
              <a:t>sapcodemonkey.com  ·  free download</a:t>
            </a:r>
            <a:endParaRPr lang="en-US" sz="1200" dirty="0"/>
          </a:p>
        </p:txBody>
      </p:sp>
      <p:pic>
        <p:nvPicPr>
          <p:cNvPr id="18" name="Picture 17" descr="The image depicts a monkey seated at a desk, typing on a laptop with a coffee cup on the table.&#10;&#10;AI-generated content may be incorrect.">
            <a:extLst>
              <a:ext uri="{FF2B5EF4-FFF2-40B4-BE49-F238E27FC236}">
                <a16:creationId xmlns:a16="http://schemas.microsoft.com/office/drawing/2014/main" id="{8FF79C35-208C-7C1E-68B3-BDFC6703E2AA}"/>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2202B"/>
        </a:solidFill>
        <a:effectLst/>
      </p:bgPr>
    </p:bg>
    <p:spTree>
      <p:nvGrpSpPr>
        <p:cNvPr id="1" name=""/>
        <p:cNvGrpSpPr/>
        <p:nvPr/>
      </p:nvGrpSpPr>
      <p:grpSpPr>
        <a:xfrm>
          <a:off x="0" y="0"/>
          <a:ext cx="0" cy="0"/>
          <a:chOff x="0" y="0"/>
          <a:chExt cx="0" cy="0"/>
        </a:xfrm>
      </p:grpSpPr>
      <p:sp>
        <p:nvSpPr>
          <p:cNvPr id="2" name="Shape 0"/>
          <p:cNvSpPr/>
          <p:nvPr/>
        </p:nvSpPr>
        <p:spPr>
          <a:xfrm>
            <a:off x="5074920" y="1005840"/>
            <a:ext cx="2011680" cy="685800"/>
          </a:xfrm>
          <a:prstGeom prst="roundRect">
            <a:avLst>
              <a:gd name="adj" fmla="val 21333"/>
            </a:avLst>
          </a:prstGeom>
          <a:solidFill>
            <a:srgbClr val="0E7A6B"/>
          </a:solidFill>
          <a:ln w="12700">
            <a:solidFill>
              <a:srgbClr val="0E7A6B"/>
            </a:solidFill>
            <a:prstDash val="solid"/>
          </a:ln>
        </p:spPr>
        <p:txBody>
          <a:bodyPr/>
          <a:lstStyle/>
          <a:p>
            <a:endParaRPr lang="en-US"/>
          </a:p>
        </p:txBody>
      </p:sp>
      <p:sp>
        <p:nvSpPr>
          <p:cNvPr id="3" name="Text 1"/>
          <p:cNvSpPr/>
          <p:nvPr/>
        </p:nvSpPr>
        <p:spPr>
          <a:xfrm>
            <a:off x="5074920" y="1170432"/>
            <a:ext cx="2011680" cy="384048"/>
          </a:xfrm>
          <a:prstGeom prst="rect">
            <a:avLst/>
          </a:prstGeom>
          <a:noFill/>
          <a:ln/>
        </p:spPr>
        <p:txBody>
          <a:bodyPr wrap="square" lIns="0" tIns="0" rIns="0" bIns="0" rtlCol="0" anchor="ctr"/>
          <a:lstStyle/>
          <a:p>
            <a:pPr marL="0" indent="0" algn="ctr">
              <a:buNone/>
            </a:pPr>
            <a:r>
              <a:rPr lang="en-US" sz="1700" b="1" dirty="0">
                <a:solidFill>
                  <a:srgbClr val="FFFFFF"/>
                </a:solidFill>
                <a:latin typeface="Arial" pitchFamily="34" charset="0"/>
                <a:ea typeface="Arial" pitchFamily="34" charset="-122"/>
                <a:cs typeface="Arial" pitchFamily="34" charset="-120"/>
              </a:rPr>
              <a:t>Treasury</a:t>
            </a:r>
            <a:endParaRPr lang="en-US" sz="1700" dirty="0"/>
          </a:p>
        </p:txBody>
      </p:sp>
      <p:sp>
        <p:nvSpPr>
          <p:cNvPr id="4" name="Text 2"/>
          <p:cNvSpPr/>
          <p:nvPr/>
        </p:nvSpPr>
        <p:spPr>
          <a:xfrm>
            <a:off x="1097280" y="2514600"/>
            <a:ext cx="9966960" cy="1280160"/>
          </a:xfrm>
          <a:prstGeom prst="rect">
            <a:avLst/>
          </a:prstGeom>
          <a:noFill/>
          <a:ln/>
        </p:spPr>
        <p:txBody>
          <a:bodyPr wrap="square" lIns="0" tIns="0" rIns="0" bIns="0" rtlCol="0" anchor="ctr"/>
          <a:lstStyle/>
          <a:p>
            <a:pPr marL="0" indent="0" algn="ctr">
              <a:lnSpc>
                <a:spcPts val="3800"/>
              </a:lnSpc>
              <a:buNone/>
            </a:pPr>
            <a:r>
              <a:rPr lang="en-US" sz="2600" b="1" dirty="0">
                <a:solidFill>
                  <a:srgbClr val="FFFFFF"/>
                </a:solidFill>
                <a:latin typeface="Arial" pitchFamily="34" charset="0"/>
                <a:ea typeface="Arial" pitchFamily="34" charset="-122"/>
                <a:cs typeface="Arial" pitchFamily="34" charset="-120"/>
              </a:rPr>
              <a:t>The functionality didn't shrink.</a:t>
            </a:r>
            <a:endParaRPr lang="en-US" sz="2600" dirty="0"/>
          </a:p>
          <a:p>
            <a:pPr marL="0" indent="0" algn="ctr">
              <a:lnSpc>
                <a:spcPts val="3800"/>
              </a:lnSpc>
              <a:buNone/>
            </a:pPr>
            <a:r>
              <a:rPr lang="en-US" sz="2600" b="1" dirty="0">
                <a:solidFill>
                  <a:srgbClr val="FFFFFF"/>
                </a:solidFill>
                <a:latin typeface="Arial" pitchFamily="34" charset="0"/>
                <a:ea typeface="Arial" pitchFamily="34" charset="-122"/>
                <a:cs typeface="Arial" pitchFamily="34" charset="-120"/>
              </a:rPr>
              <a:t>The assumptions underneath it changed.</a:t>
            </a:r>
            <a:endParaRPr lang="en-US" sz="2600" dirty="0"/>
          </a:p>
        </p:txBody>
      </p:sp>
      <p:sp>
        <p:nvSpPr>
          <p:cNvPr id="5" name="Text 3"/>
          <p:cNvSpPr/>
          <p:nvPr/>
        </p:nvSpPr>
        <p:spPr>
          <a:xfrm>
            <a:off x="1280160" y="3931920"/>
            <a:ext cx="9601200" cy="731520"/>
          </a:xfrm>
          <a:prstGeom prst="rect">
            <a:avLst/>
          </a:prstGeom>
          <a:noFill/>
          <a:ln/>
        </p:spPr>
        <p:txBody>
          <a:bodyPr wrap="square" lIns="0" tIns="0" rIns="0" bIns="0" rtlCol="0" anchor="ctr"/>
          <a:lstStyle/>
          <a:p>
            <a:pPr marL="0" indent="0" algn="ctr">
              <a:lnSpc>
                <a:spcPts val="2600"/>
              </a:lnSpc>
              <a:buNone/>
            </a:pPr>
            <a:r>
              <a:rPr lang="en-US" sz="1700" dirty="0">
                <a:solidFill>
                  <a:srgbClr val="0E7A6B"/>
                </a:solidFill>
                <a:latin typeface="Calibri" pitchFamily="34" charset="0"/>
                <a:ea typeface="Calibri" pitchFamily="34" charset="-122"/>
                <a:cs typeface="Calibri" pitchFamily="34" charset="-120"/>
              </a:rPr>
              <a:t>Most treasury migration pain isn't a missing feature. It's a configuration chain that used to tolerate gaps and no longer does.</a:t>
            </a:r>
            <a:endParaRPr lang="en-US" sz="1700" dirty="0"/>
          </a:p>
        </p:txBody>
      </p:sp>
      <p:sp>
        <p:nvSpPr>
          <p:cNvPr id="6" name="Shape 4"/>
          <p:cNvSpPr/>
          <p:nvPr/>
        </p:nvSpPr>
        <p:spPr>
          <a:xfrm>
            <a:off x="3566160" y="4937760"/>
            <a:ext cx="5029200" cy="777240"/>
          </a:xfrm>
          <a:prstGeom prst="roundRect">
            <a:avLst>
              <a:gd name="adj" fmla="val 49412"/>
            </a:avLst>
          </a:prstGeom>
          <a:solidFill>
            <a:srgbClr val="1D3340"/>
          </a:solidFill>
          <a:ln w="12700">
            <a:solidFill>
              <a:srgbClr val="0A5D51"/>
            </a:solidFill>
            <a:prstDash val="solid"/>
          </a:ln>
        </p:spPr>
        <p:txBody>
          <a:bodyPr/>
          <a:lstStyle/>
          <a:p>
            <a:endParaRPr lang="en-US"/>
          </a:p>
        </p:txBody>
      </p:sp>
      <p:sp>
        <p:nvSpPr>
          <p:cNvPr id="7" name="Text 5"/>
          <p:cNvSpPr/>
          <p:nvPr/>
        </p:nvSpPr>
        <p:spPr>
          <a:xfrm>
            <a:off x="3566160" y="5129784"/>
            <a:ext cx="5029200" cy="411480"/>
          </a:xfrm>
          <a:prstGeom prst="rect">
            <a:avLst/>
          </a:prstGeom>
          <a:noFill/>
          <a:ln/>
        </p:spPr>
        <p:txBody>
          <a:bodyPr wrap="square" lIns="0" tIns="0" rIns="0" bIns="0" rtlCol="0" anchor="ctr"/>
          <a:lstStyle/>
          <a:p>
            <a:pPr marL="0" indent="0" algn="ctr">
              <a:buNone/>
            </a:pPr>
            <a:r>
              <a:rPr lang="en-US" sz="1500" b="1" dirty="0">
                <a:solidFill>
                  <a:srgbClr val="FFFFFF"/>
                </a:solidFill>
                <a:latin typeface="Calibri" pitchFamily="34" charset="0"/>
                <a:ea typeface="Calibri" pitchFamily="34" charset="-122"/>
                <a:cs typeface="Calibri" pitchFamily="34" charset="-120"/>
              </a:rPr>
              <a:t>More at sapcodemonkey.com</a:t>
            </a:r>
            <a:endParaRPr lang="en-US" sz="1500" dirty="0"/>
          </a:p>
        </p:txBody>
      </p:sp>
      <p:sp>
        <p:nvSpPr>
          <p:cNvPr id="8" name="Text 6"/>
          <p:cNvSpPr/>
          <p:nvPr/>
        </p:nvSpPr>
        <p:spPr>
          <a:xfrm>
            <a:off x="1097280" y="6080760"/>
            <a:ext cx="9966960" cy="320040"/>
          </a:xfrm>
          <a:prstGeom prst="rect">
            <a:avLst/>
          </a:prstGeom>
          <a:noFill/>
          <a:ln/>
        </p:spPr>
        <p:txBody>
          <a:bodyPr wrap="square" lIns="0" tIns="0" rIns="0" bIns="0" rtlCol="0" anchor="ctr"/>
          <a:lstStyle/>
          <a:p>
            <a:pPr marL="0" indent="0" algn="ctr">
              <a:buNone/>
            </a:pPr>
            <a:r>
              <a:rPr lang="en-US" sz="1150" dirty="0">
                <a:solidFill>
                  <a:srgbClr val="6E8493"/>
                </a:solidFill>
                <a:latin typeface="Calibri" pitchFamily="34" charset="0"/>
                <a:ea typeface="Calibri" pitchFamily="34" charset="-122"/>
                <a:cs typeface="Calibri" pitchFamily="34" charset="-120"/>
              </a:rPr>
              <a:t>Module scope and transaction availability vary by release — verify against SAP Help and the simplification item list for your target release.</a:t>
            </a:r>
            <a:endParaRPr lang="en-US" sz="1150" dirty="0"/>
          </a:p>
        </p:txBody>
      </p:sp>
      <p:pic>
        <p:nvPicPr>
          <p:cNvPr id="10" name="Picture 9" descr="The image depicts a monkey seated at a desk, typing on a laptop with a coffee cup on the table.&#10;&#10;AI-generated content may be incorrect.">
            <a:extLst>
              <a:ext uri="{FF2B5EF4-FFF2-40B4-BE49-F238E27FC236}">
                <a16:creationId xmlns:a16="http://schemas.microsoft.com/office/drawing/2014/main" id="{77D668B1-AACE-0816-4AB3-5E9B0FE3274B}"/>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What actually moved</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Six changes that reshape how Treasury runs day to day.</a:t>
            </a:r>
            <a:endParaRPr lang="en-US" sz="1500" dirty="0"/>
          </a:p>
        </p:txBody>
      </p:sp>
      <p:sp>
        <p:nvSpPr>
          <p:cNvPr id="4" name="Text 2"/>
          <p:cNvSpPr/>
          <p:nvPr/>
        </p:nvSpPr>
        <p:spPr>
          <a:xfrm>
            <a:off x="658368" y="1911096"/>
            <a:ext cx="21488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Bank accounts</a:t>
            </a:r>
            <a:endParaRPr lang="en-US" sz="1500" dirty="0"/>
          </a:p>
        </p:txBody>
      </p:sp>
      <p:sp>
        <p:nvSpPr>
          <p:cNvPr id="5" name="Shape 3"/>
          <p:cNvSpPr/>
          <p:nvPr/>
        </p:nvSpPr>
        <p:spPr>
          <a:xfrm>
            <a:off x="2926080" y="1783080"/>
            <a:ext cx="4000500" cy="566928"/>
          </a:xfrm>
          <a:prstGeom prst="roundRect">
            <a:avLst>
              <a:gd name="adj" fmla="val 16129"/>
            </a:avLst>
          </a:prstGeom>
          <a:solidFill>
            <a:srgbClr val="F1F3F6"/>
          </a:solidFill>
          <a:ln w="12700">
            <a:solidFill>
              <a:srgbClr val="DDE3E8"/>
            </a:solidFill>
            <a:prstDash val="solid"/>
          </a:ln>
        </p:spPr>
        <p:txBody>
          <a:bodyPr/>
          <a:lstStyle/>
          <a:p>
            <a:endParaRPr lang="en-US"/>
          </a:p>
        </p:txBody>
      </p:sp>
      <p:sp>
        <p:nvSpPr>
          <p:cNvPr id="6" name="Text 4"/>
          <p:cNvSpPr/>
          <p:nvPr/>
        </p:nvSpPr>
        <p:spPr>
          <a:xfrm>
            <a:off x="3054096" y="1901952"/>
            <a:ext cx="3744468" cy="347472"/>
          </a:xfrm>
          <a:prstGeom prst="rect">
            <a:avLst/>
          </a:prstGeom>
          <a:noFill/>
          <a:ln/>
        </p:spPr>
        <p:txBody>
          <a:bodyPr wrap="square" lIns="0" tIns="0" rIns="0" bIns="0" rtlCol="0" anchor="ctr"/>
          <a:lstStyle/>
          <a:p>
            <a:pPr marL="0" indent="0" algn="ctr">
              <a:buNone/>
            </a:pPr>
            <a:r>
              <a:rPr lang="en-US" sz="1300" dirty="0">
                <a:solidFill>
                  <a:srgbClr val="687885"/>
                </a:solidFill>
                <a:latin typeface="Calibri" pitchFamily="34" charset="0"/>
                <a:ea typeface="Calibri" pitchFamily="34" charset="-122"/>
                <a:cs typeface="Calibri" pitchFamily="34" charset="-120"/>
              </a:rPr>
              <a:t>Configuration owned by IT</a:t>
            </a:r>
            <a:endParaRPr lang="en-US" sz="1300" dirty="0"/>
          </a:p>
        </p:txBody>
      </p:sp>
      <p:sp>
        <p:nvSpPr>
          <p:cNvPr id="7" name="Shape 5"/>
          <p:cNvSpPr/>
          <p:nvPr/>
        </p:nvSpPr>
        <p:spPr>
          <a:xfrm>
            <a:off x="7072884" y="1956816"/>
            <a:ext cx="402336" cy="237744"/>
          </a:xfrm>
          <a:prstGeom prst="rightArrow">
            <a:avLst/>
          </a:prstGeom>
          <a:solidFill>
            <a:srgbClr val="0E7A6B"/>
          </a:solidFill>
          <a:ln w="12700">
            <a:solidFill>
              <a:srgbClr val="0E7A6B"/>
            </a:solidFill>
            <a:prstDash val="solid"/>
          </a:ln>
        </p:spPr>
        <p:txBody>
          <a:bodyPr/>
          <a:lstStyle/>
          <a:p>
            <a:endParaRPr lang="en-US"/>
          </a:p>
        </p:txBody>
      </p:sp>
      <p:sp>
        <p:nvSpPr>
          <p:cNvPr id="8" name="Shape 6"/>
          <p:cNvSpPr/>
          <p:nvPr/>
        </p:nvSpPr>
        <p:spPr>
          <a:xfrm>
            <a:off x="7612380" y="1783080"/>
            <a:ext cx="4000500" cy="566928"/>
          </a:xfrm>
          <a:prstGeom prst="roundRect">
            <a:avLst>
              <a:gd name="adj" fmla="val 16129"/>
            </a:avLst>
          </a:prstGeom>
          <a:solidFill>
            <a:srgbClr val="E3F1EE"/>
          </a:solidFill>
          <a:ln w="12700">
            <a:solidFill>
              <a:srgbClr val="0E7A6B"/>
            </a:solidFill>
            <a:prstDash val="solid"/>
          </a:ln>
        </p:spPr>
        <p:txBody>
          <a:bodyPr/>
          <a:lstStyle/>
          <a:p>
            <a:endParaRPr lang="en-US"/>
          </a:p>
        </p:txBody>
      </p:sp>
      <p:sp>
        <p:nvSpPr>
          <p:cNvPr id="9" name="Text 7"/>
          <p:cNvSpPr/>
          <p:nvPr/>
        </p:nvSpPr>
        <p:spPr>
          <a:xfrm>
            <a:off x="7740396" y="1901952"/>
            <a:ext cx="3744468" cy="347472"/>
          </a:xfrm>
          <a:prstGeom prst="rect">
            <a:avLst/>
          </a:prstGeom>
          <a:noFill/>
          <a:ln/>
        </p:spPr>
        <p:txBody>
          <a:bodyPr wrap="square" lIns="0" tIns="0" rIns="0" bIns="0" rtlCol="0" anchor="ctr"/>
          <a:lstStyle/>
          <a:p>
            <a:pPr marL="0" indent="0" algn="ctr">
              <a:buNone/>
            </a:pPr>
            <a:r>
              <a:rPr lang="en-US" sz="1300" b="1" dirty="0">
                <a:solidFill>
                  <a:srgbClr val="0A5D51"/>
                </a:solidFill>
                <a:latin typeface="Calibri" pitchFamily="34" charset="0"/>
                <a:ea typeface="Calibri" pitchFamily="34" charset="-122"/>
                <a:cs typeface="Calibri" pitchFamily="34" charset="-120"/>
              </a:rPr>
              <a:t>Master data owned by Treasury</a:t>
            </a:r>
            <a:endParaRPr lang="en-US" sz="1300" dirty="0"/>
          </a:p>
        </p:txBody>
      </p:sp>
      <p:sp>
        <p:nvSpPr>
          <p:cNvPr id="10" name="Text 8"/>
          <p:cNvSpPr/>
          <p:nvPr/>
        </p:nvSpPr>
        <p:spPr>
          <a:xfrm>
            <a:off x="658368" y="2633472"/>
            <a:ext cx="21488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Cash position</a:t>
            </a:r>
            <a:endParaRPr lang="en-US" sz="1500" dirty="0"/>
          </a:p>
        </p:txBody>
      </p:sp>
      <p:sp>
        <p:nvSpPr>
          <p:cNvPr id="11" name="Shape 9"/>
          <p:cNvSpPr/>
          <p:nvPr/>
        </p:nvSpPr>
        <p:spPr>
          <a:xfrm>
            <a:off x="2926080" y="2505456"/>
            <a:ext cx="4000500" cy="566928"/>
          </a:xfrm>
          <a:prstGeom prst="roundRect">
            <a:avLst>
              <a:gd name="adj" fmla="val 16129"/>
            </a:avLst>
          </a:prstGeom>
          <a:solidFill>
            <a:srgbClr val="F1F3F6"/>
          </a:solidFill>
          <a:ln w="12700">
            <a:solidFill>
              <a:srgbClr val="DDE3E8"/>
            </a:solidFill>
            <a:prstDash val="solid"/>
          </a:ln>
        </p:spPr>
        <p:txBody>
          <a:bodyPr/>
          <a:lstStyle/>
          <a:p>
            <a:endParaRPr lang="en-US"/>
          </a:p>
        </p:txBody>
      </p:sp>
      <p:sp>
        <p:nvSpPr>
          <p:cNvPr id="12" name="Text 10"/>
          <p:cNvSpPr/>
          <p:nvPr/>
        </p:nvSpPr>
        <p:spPr>
          <a:xfrm>
            <a:off x="3054096" y="2624328"/>
            <a:ext cx="3744468" cy="347472"/>
          </a:xfrm>
          <a:prstGeom prst="rect">
            <a:avLst/>
          </a:prstGeom>
          <a:noFill/>
          <a:ln/>
        </p:spPr>
        <p:txBody>
          <a:bodyPr wrap="square" lIns="0" tIns="0" rIns="0" bIns="0" rtlCol="0" anchor="ctr"/>
          <a:lstStyle/>
          <a:p>
            <a:pPr marL="0" indent="0" algn="ctr">
              <a:buNone/>
            </a:pPr>
            <a:r>
              <a:rPr lang="en-US" sz="1300" dirty="0">
                <a:solidFill>
                  <a:srgbClr val="687885"/>
                </a:solidFill>
                <a:latin typeface="Calibri" pitchFamily="34" charset="0"/>
                <a:ea typeface="Calibri" pitchFamily="34" charset="-122"/>
                <a:cs typeface="Calibri" pitchFamily="34" charset="-120"/>
              </a:rPr>
              <a:t>Batch reports, FF7A / FF7B</a:t>
            </a:r>
            <a:endParaRPr lang="en-US" sz="1300" dirty="0"/>
          </a:p>
        </p:txBody>
      </p:sp>
      <p:sp>
        <p:nvSpPr>
          <p:cNvPr id="13" name="Shape 11"/>
          <p:cNvSpPr/>
          <p:nvPr/>
        </p:nvSpPr>
        <p:spPr>
          <a:xfrm>
            <a:off x="7072884" y="2679192"/>
            <a:ext cx="402336" cy="237744"/>
          </a:xfrm>
          <a:prstGeom prst="rightArrow">
            <a:avLst/>
          </a:prstGeom>
          <a:solidFill>
            <a:srgbClr val="0E7A6B"/>
          </a:solidFill>
          <a:ln w="12700">
            <a:solidFill>
              <a:srgbClr val="0E7A6B"/>
            </a:solidFill>
            <a:prstDash val="solid"/>
          </a:ln>
        </p:spPr>
        <p:txBody>
          <a:bodyPr/>
          <a:lstStyle/>
          <a:p>
            <a:endParaRPr lang="en-US"/>
          </a:p>
        </p:txBody>
      </p:sp>
      <p:sp>
        <p:nvSpPr>
          <p:cNvPr id="14" name="Shape 12"/>
          <p:cNvSpPr/>
          <p:nvPr/>
        </p:nvSpPr>
        <p:spPr>
          <a:xfrm>
            <a:off x="7612380" y="2505456"/>
            <a:ext cx="4000500" cy="566928"/>
          </a:xfrm>
          <a:prstGeom prst="roundRect">
            <a:avLst>
              <a:gd name="adj" fmla="val 16129"/>
            </a:avLst>
          </a:prstGeom>
          <a:solidFill>
            <a:srgbClr val="E3F1EE"/>
          </a:solidFill>
          <a:ln w="12700">
            <a:solidFill>
              <a:srgbClr val="0E7A6B"/>
            </a:solidFill>
            <a:prstDash val="solid"/>
          </a:ln>
        </p:spPr>
        <p:txBody>
          <a:bodyPr/>
          <a:lstStyle/>
          <a:p>
            <a:endParaRPr lang="en-US"/>
          </a:p>
        </p:txBody>
      </p:sp>
      <p:sp>
        <p:nvSpPr>
          <p:cNvPr id="15" name="Text 13"/>
          <p:cNvSpPr/>
          <p:nvPr/>
        </p:nvSpPr>
        <p:spPr>
          <a:xfrm>
            <a:off x="7740396" y="2624328"/>
            <a:ext cx="3744468" cy="347472"/>
          </a:xfrm>
          <a:prstGeom prst="rect">
            <a:avLst/>
          </a:prstGeom>
          <a:noFill/>
          <a:ln/>
        </p:spPr>
        <p:txBody>
          <a:bodyPr wrap="square" lIns="0" tIns="0" rIns="0" bIns="0" rtlCol="0" anchor="ctr"/>
          <a:lstStyle/>
          <a:p>
            <a:pPr marL="0" indent="0" algn="ctr">
              <a:buNone/>
            </a:pPr>
            <a:r>
              <a:rPr lang="en-US" sz="1300" b="1" dirty="0">
                <a:solidFill>
                  <a:srgbClr val="0A5D51"/>
                </a:solidFill>
                <a:latin typeface="Calibri" pitchFamily="34" charset="0"/>
                <a:ea typeface="Calibri" pitchFamily="34" charset="-122"/>
                <a:cs typeface="Calibri" pitchFamily="34" charset="-120"/>
              </a:rPr>
              <a:t>Real-time Fiori apps</a:t>
            </a:r>
            <a:endParaRPr lang="en-US" sz="1300" dirty="0"/>
          </a:p>
        </p:txBody>
      </p:sp>
      <p:sp>
        <p:nvSpPr>
          <p:cNvPr id="16" name="Text 14"/>
          <p:cNvSpPr/>
          <p:nvPr/>
        </p:nvSpPr>
        <p:spPr>
          <a:xfrm>
            <a:off x="658368" y="3355848"/>
            <a:ext cx="21488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Cash flow data</a:t>
            </a:r>
            <a:endParaRPr lang="en-US" sz="1500" dirty="0"/>
          </a:p>
        </p:txBody>
      </p:sp>
      <p:sp>
        <p:nvSpPr>
          <p:cNvPr id="17" name="Shape 15"/>
          <p:cNvSpPr/>
          <p:nvPr/>
        </p:nvSpPr>
        <p:spPr>
          <a:xfrm>
            <a:off x="2926080" y="3227832"/>
            <a:ext cx="4000500" cy="566928"/>
          </a:xfrm>
          <a:prstGeom prst="roundRect">
            <a:avLst>
              <a:gd name="adj" fmla="val 16129"/>
            </a:avLst>
          </a:prstGeom>
          <a:solidFill>
            <a:srgbClr val="F1F3F6"/>
          </a:solidFill>
          <a:ln w="12700">
            <a:solidFill>
              <a:srgbClr val="DDE3E8"/>
            </a:solidFill>
            <a:prstDash val="solid"/>
          </a:ln>
        </p:spPr>
        <p:txBody>
          <a:bodyPr/>
          <a:lstStyle/>
          <a:p>
            <a:endParaRPr lang="en-US"/>
          </a:p>
        </p:txBody>
      </p:sp>
      <p:sp>
        <p:nvSpPr>
          <p:cNvPr id="18" name="Text 16"/>
          <p:cNvSpPr/>
          <p:nvPr/>
        </p:nvSpPr>
        <p:spPr>
          <a:xfrm>
            <a:off x="3054096" y="3346704"/>
            <a:ext cx="3744468" cy="347472"/>
          </a:xfrm>
          <a:prstGeom prst="rect">
            <a:avLst/>
          </a:prstGeom>
          <a:noFill/>
          <a:ln/>
        </p:spPr>
        <p:txBody>
          <a:bodyPr wrap="square" lIns="0" tIns="0" rIns="0" bIns="0" rtlCol="0" anchor="ctr"/>
          <a:lstStyle/>
          <a:p>
            <a:pPr marL="0" indent="0" algn="ctr">
              <a:buNone/>
            </a:pPr>
            <a:r>
              <a:rPr lang="en-US" sz="1300" dirty="0">
                <a:solidFill>
                  <a:srgbClr val="687885"/>
                </a:solidFill>
                <a:latin typeface="Calibri" pitchFamily="34" charset="0"/>
                <a:ea typeface="Calibri" pitchFamily="34" charset="-122"/>
                <a:cs typeface="Calibri" pitchFamily="34" charset="-120"/>
              </a:rPr>
              <a:t>Scattered across modules</a:t>
            </a:r>
            <a:endParaRPr lang="en-US" sz="1300" dirty="0"/>
          </a:p>
        </p:txBody>
      </p:sp>
      <p:sp>
        <p:nvSpPr>
          <p:cNvPr id="19" name="Shape 17"/>
          <p:cNvSpPr/>
          <p:nvPr/>
        </p:nvSpPr>
        <p:spPr>
          <a:xfrm>
            <a:off x="7072884" y="3401568"/>
            <a:ext cx="402336" cy="237744"/>
          </a:xfrm>
          <a:prstGeom prst="rightArrow">
            <a:avLst/>
          </a:prstGeom>
          <a:solidFill>
            <a:srgbClr val="0E7A6B"/>
          </a:solidFill>
          <a:ln w="12700">
            <a:solidFill>
              <a:srgbClr val="0E7A6B"/>
            </a:solidFill>
            <a:prstDash val="solid"/>
          </a:ln>
        </p:spPr>
        <p:txBody>
          <a:bodyPr/>
          <a:lstStyle/>
          <a:p>
            <a:endParaRPr lang="en-US"/>
          </a:p>
        </p:txBody>
      </p:sp>
      <p:sp>
        <p:nvSpPr>
          <p:cNvPr id="20" name="Shape 18"/>
          <p:cNvSpPr/>
          <p:nvPr/>
        </p:nvSpPr>
        <p:spPr>
          <a:xfrm>
            <a:off x="7612380" y="3227832"/>
            <a:ext cx="4000500" cy="566928"/>
          </a:xfrm>
          <a:prstGeom prst="roundRect">
            <a:avLst>
              <a:gd name="adj" fmla="val 16129"/>
            </a:avLst>
          </a:prstGeom>
          <a:solidFill>
            <a:srgbClr val="E3F1EE"/>
          </a:solidFill>
          <a:ln w="12700">
            <a:solidFill>
              <a:srgbClr val="0E7A6B"/>
            </a:solidFill>
            <a:prstDash val="solid"/>
          </a:ln>
        </p:spPr>
        <p:txBody>
          <a:bodyPr/>
          <a:lstStyle/>
          <a:p>
            <a:endParaRPr lang="en-US"/>
          </a:p>
        </p:txBody>
      </p:sp>
      <p:sp>
        <p:nvSpPr>
          <p:cNvPr id="21" name="Text 19"/>
          <p:cNvSpPr/>
          <p:nvPr/>
        </p:nvSpPr>
        <p:spPr>
          <a:xfrm>
            <a:off x="7740396" y="3346704"/>
            <a:ext cx="3744468" cy="347472"/>
          </a:xfrm>
          <a:prstGeom prst="rect">
            <a:avLst/>
          </a:prstGeom>
          <a:noFill/>
          <a:ln/>
        </p:spPr>
        <p:txBody>
          <a:bodyPr wrap="square" lIns="0" tIns="0" rIns="0" bIns="0" rtlCol="0" anchor="ctr"/>
          <a:lstStyle/>
          <a:p>
            <a:pPr marL="0" indent="0" algn="ctr">
              <a:buNone/>
            </a:pPr>
            <a:r>
              <a:rPr lang="en-US" sz="1300" b="1" dirty="0">
                <a:solidFill>
                  <a:srgbClr val="0A5D51"/>
                </a:solidFill>
                <a:latin typeface="Calibri" pitchFamily="34" charset="0"/>
                <a:ea typeface="Calibri" pitchFamily="34" charset="-122"/>
                <a:cs typeface="Calibri" pitchFamily="34" charset="-120"/>
              </a:rPr>
              <a:t>One Exposure from Operations</a:t>
            </a:r>
            <a:endParaRPr lang="en-US" sz="1300" dirty="0"/>
          </a:p>
        </p:txBody>
      </p:sp>
      <p:sp>
        <p:nvSpPr>
          <p:cNvPr id="22" name="Text 20"/>
          <p:cNvSpPr/>
          <p:nvPr/>
        </p:nvSpPr>
        <p:spPr>
          <a:xfrm>
            <a:off x="658368" y="4078224"/>
            <a:ext cx="21488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Accounting</a:t>
            </a:r>
            <a:endParaRPr lang="en-US" sz="1500" dirty="0"/>
          </a:p>
        </p:txBody>
      </p:sp>
      <p:sp>
        <p:nvSpPr>
          <p:cNvPr id="23" name="Shape 21"/>
          <p:cNvSpPr/>
          <p:nvPr/>
        </p:nvSpPr>
        <p:spPr>
          <a:xfrm>
            <a:off x="2926080" y="3950208"/>
            <a:ext cx="4000500" cy="566928"/>
          </a:xfrm>
          <a:prstGeom prst="roundRect">
            <a:avLst>
              <a:gd name="adj" fmla="val 16129"/>
            </a:avLst>
          </a:prstGeom>
          <a:solidFill>
            <a:srgbClr val="F1F3F6"/>
          </a:solidFill>
          <a:ln w="12700">
            <a:solidFill>
              <a:srgbClr val="DDE3E8"/>
            </a:solidFill>
            <a:prstDash val="solid"/>
          </a:ln>
        </p:spPr>
        <p:txBody>
          <a:bodyPr/>
          <a:lstStyle/>
          <a:p>
            <a:endParaRPr lang="en-US"/>
          </a:p>
        </p:txBody>
      </p:sp>
      <p:sp>
        <p:nvSpPr>
          <p:cNvPr id="24" name="Text 22"/>
          <p:cNvSpPr/>
          <p:nvPr/>
        </p:nvSpPr>
        <p:spPr>
          <a:xfrm>
            <a:off x="3054096" y="4069080"/>
            <a:ext cx="3744468" cy="347472"/>
          </a:xfrm>
          <a:prstGeom prst="rect">
            <a:avLst/>
          </a:prstGeom>
          <a:noFill/>
          <a:ln/>
        </p:spPr>
        <p:txBody>
          <a:bodyPr wrap="square" lIns="0" tIns="0" rIns="0" bIns="0" rtlCol="0" anchor="ctr"/>
          <a:lstStyle/>
          <a:p>
            <a:pPr marL="0" indent="0" algn="ctr">
              <a:buNone/>
            </a:pPr>
            <a:r>
              <a:rPr lang="en-US" sz="1300" dirty="0">
                <a:solidFill>
                  <a:srgbClr val="687885"/>
                </a:solidFill>
                <a:latin typeface="Calibri" pitchFamily="34" charset="0"/>
                <a:ea typeface="Calibri" pitchFamily="34" charset="-122"/>
                <a:cs typeface="Calibri" pitchFamily="34" charset="-120"/>
              </a:rPr>
              <a:t>Separate FI and CO tables</a:t>
            </a:r>
            <a:endParaRPr lang="en-US" sz="1300" dirty="0"/>
          </a:p>
        </p:txBody>
      </p:sp>
      <p:sp>
        <p:nvSpPr>
          <p:cNvPr id="25" name="Shape 23"/>
          <p:cNvSpPr/>
          <p:nvPr/>
        </p:nvSpPr>
        <p:spPr>
          <a:xfrm>
            <a:off x="7072884" y="4123944"/>
            <a:ext cx="402336" cy="237744"/>
          </a:xfrm>
          <a:prstGeom prst="rightArrow">
            <a:avLst/>
          </a:prstGeom>
          <a:solidFill>
            <a:srgbClr val="0E7A6B"/>
          </a:solidFill>
          <a:ln w="12700">
            <a:solidFill>
              <a:srgbClr val="0E7A6B"/>
            </a:solidFill>
            <a:prstDash val="solid"/>
          </a:ln>
        </p:spPr>
        <p:txBody>
          <a:bodyPr/>
          <a:lstStyle/>
          <a:p>
            <a:endParaRPr lang="en-US"/>
          </a:p>
        </p:txBody>
      </p:sp>
      <p:sp>
        <p:nvSpPr>
          <p:cNvPr id="26" name="Shape 24"/>
          <p:cNvSpPr/>
          <p:nvPr/>
        </p:nvSpPr>
        <p:spPr>
          <a:xfrm>
            <a:off x="7612380" y="3950208"/>
            <a:ext cx="4000500" cy="566928"/>
          </a:xfrm>
          <a:prstGeom prst="roundRect">
            <a:avLst>
              <a:gd name="adj" fmla="val 16129"/>
            </a:avLst>
          </a:prstGeom>
          <a:solidFill>
            <a:srgbClr val="E3F1EE"/>
          </a:solidFill>
          <a:ln w="12700">
            <a:solidFill>
              <a:srgbClr val="0E7A6B"/>
            </a:solidFill>
            <a:prstDash val="solid"/>
          </a:ln>
        </p:spPr>
        <p:txBody>
          <a:bodyPr/>
          <a:lstStyle/>
          <a:p>
            <a:endParaRPr lang="en-US"/>
          </a:p>
        </p:txBody>
      </p:sp>
      <p:sp>
        <p:nvSpPr>
          <p:cNvPr id="27" name="Text 25"/>
          <p:cNvSpPr/>
          <p:nvPr/>
        </p:nvSpPr>
        <p:spPr>
          <a:xfrm>
            <a:off x="7740396" y="4069080"/>
            <a:ext cx="3744468" cy="347472"/>
          </a:xfrm>
          <a:prstGeom prst="rect">
            <a:avLst/>
          </a:prstGeom>
          <a:noFill/>
          <a:ln/>
        </p:spPr>
        <p:txBody>
          <a:bodyPr wrap="square" lIns="0" tIns="0" rIns="0" bIns="0" rtlCol="0" anchor="ctr"/>
          <a:lstStyle/>
          <a:p>
            <a:pPr marL="0" indent="0" algn="ctr">
              <a:buNone/>
            </a:pPr>
            <a:r>
              <a:rPr lang="en-US" sz="1300" b="1" dirty="0">
                <a:solidFill>
                  <a:srgbClr val="0A5D51"/>
                </a:solidFill>
                <a:latin typeface="Calibri" pitchFamily="34" charset="0"/>
                <a:ea typeface="Calibri" pitchFamily="34" charset="-122"/>
                <a:cs typeface="Calibri" pitchFamily="34" charset="-120"/>
              </a:rPr>
              <a:t>Universal Journal (ACDOCA)</a:t>
            </a:r>
            <a:endParaRPr lang="en-US" sz="1300" dirty="0"/>
          </a:p>
        </p:txBody>
      </p:sp>
      <p:sp>
        <p:nvSpPr>
          <p:cNvPr id="28" name="Text 26"/>
          <p:cNvSpPr/>
          <p:nvPr/>
        </p:nvSpPr>
        <p:spPr>
          <a:xfrm>
            <a:off x="658368" y="4800600"/>
            <a:ext cx="21488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Exposures</a:t>
            </a:r>
            <a:endParaRPr lang="en-US" sz="1500" dirty="0"/>
          </a:p>
        </p:txBody>
      </p:sp>
      <p:sp>
        <p:nvSpPr>
          <p:cNvPr id="29" name="Shape 27"/>
          <p:cNvSpPr/>
          <p:nvPr/>
        </p:nvSpPr>
        <p:spPr>
          <a:xfrm>
            <a:off x="2926080" y="4672584"/>
            <a:ext cx="4000500" cy="566928"/>
          </a:xfrm>
          <a:prstGeom prst="roundRect">
            <a:avLst>
              <a:gd name="adj" fmla="val 16129"/>
            </a:avLst>
          </a:prstGeom>
          <a:solidFill>
            <a:srgbClr val="F1F3F6"/>
          </a:solidFill>
          <a:ln w="12700">
            <a:solidFill>
              <a:srgbClr val="DDE3E8"/>
            </a:solidFill>
            <a:prstDash val="solid"/>
          </a:ln>
        </p:spPr>
        <p:txBody>
          <a:bodyPr/>
          <a:lstStyle/>
          <a:p>
            <a:endParaRPr lang="en-US"/>
          </a:p>
        </p:txBody>
      </p:sp>
      <p:sp>
        <p:nvSpPr>
          <p:cNvPr id="30" name="Text 28"/>
          <p:cNvSpPr/>
          <p:nvPr/>
        </p:nvSpPr>
        <p:spPr>
          <a:xfrm>
            <a:off x="3054096" y="4791456"/>
            <a:ext cx="3744468" cy="347472"/>
          </a:xfrm>
          <a:prstGeom prst="rect">
            <a:avLst/>
          </a:prstGeom>
          <a:noFill/>
          <a:ln/>
        </p:spPr>
        <p:txBody>
          <a:bodyPr wrap="square" lIns="0" tIns="0" rIns="0" bIns="0" rtlCol="0" anchor="ctr"/>
          <a:lstStyle/>
          <a:p>
            <a:pPr marL="0" indent="0" algn="ctr">
              <a:buNone/>
            </a:pPr>
            <a:r>
              <a:rPr lang="en-US" sz="1300" dirty="0">
                <a:solidFill>
                  <a:srgbClr val="687885"/>
                </a:solidFill>
                <a:latin typeface="Calibri" pitchFamily="34" charset="0"/>
                <a:ea typeface="Calibri" pitchFamily="34" charset="-122"/>
                <a:cs typeface="Calibri" pitchFamily="34" charset="-120"/>
              </a:rPr>
              <a:t>Loosely linked to hedging</a:t>
            </a:r>
            <a:endParaRPr lang="en-US" sz="1300" dirty="0"/>
          </a:p>
        </p:txBody>
      </p:sp>
      <p:sp>
        <p:nvSpPr>
          <p:cNvPr id="31" name="Shape 29"/>
          <p:cNvSpPr/>
          <p:nvPr/>
        </p:nvSpPr>
        <p:spPr>
          <a:xfrm>
            <a:off x="7072884" y="4846320"/>
            <a:ext cx="402336" cy="237744"/>
          </a:xfrm>
          <a:prstGeom prst="rightArrow">
            <a:avLst/>
          </a:prstGeom>
          <a:solidFill>
            <a:srgbClr val="0E7A6B"/>
          </a:solidFill>
          <a:ln w="12700">
            <a:solidFill>
              <a:srgbClr val="0E7A6B"/>
            </a:solidFill>
            <a:prstDash val="solid"/>
          </a:ln>
        </p:spPr>
        <p:txBody>
          <a:bodyPr/>
          <a:lstStyle/>
          <a:p>
            <a:endParaRPr lang="en-US"/>
          </a:p>
        </p:txBody>
      </p:sp>
      <p:sp>
        <p:nvSpPr>
          <p:cNvPr id="32" name="Shape 30"/>
          <p:cNvSpPr/>
          <p:nvPr/>
        </p:nvSpPr>
        <p:spPr>
          <a:xfrm>
            <a:off x="7612380" y="4672584"/>
            <a:ext cx="4000500" cy="566928"/>
          </a:xfrm>
          <a:prstGeom prst="roundRect">
            <a:avLst>
              <a:gd name="adj" fmla="val 16129"/>
            </a:avLst>
          </a:prstGeom>
          <a:solidFill>
            <a:srgbClr val="E3F1EE"/>
          </a:solidFill>
          <a:ln w="12700">
            <a:solidFill>
              <a:srgbClr val="0E7A6B"/>
            </a:solidFill>
            <a:prstDash val="solid"/>
          </a:ln>
        </p:spPr>
        <p:txBody>
          <a:bodyPr/>
          <a:lstStyle/>
          <a:p>
            <a:endParaRPr lang="en-US"/>
          </a:p>
        </p:txBody>
      </p:sp>
      <p:sp>
        <p:nvSpPr>
          <p:cNvPr id="33" name="Text 31"/>
          <p:cNvSpPr/>
          <p:nvPr/>
        </p:nvSpPr>
        <p:spPr>
          <a:xfrm>
            <a:off x="7740396" y="4791456"/>
            <a:ext cx="3744468" cy="347472"/>
          </a:xfrm>
          <a:prstGeom prst="rect">
            <a:avLst/>
          </a:prstGeom>
          <a:noFill/>
          <a:ln/>
        </p:spPr>
        <p:txBody>
          <a:bodyPr wrap="square" lIns="0" tIns="0" rIns="0" bIns="0" rtlCol="0" anchor="ctr"/>
          <a:lstStyle/>
          <a:p>
            <a:pPr marL="0" indent="0" algn="ctr">
              <a:buNone/>
            </a:pPr>
            <a:r>
              <a:rPr lang="en-US" sz="1300" b="1" dirty="0">
                <a:solidFill>
                  <a:srgbClr val="0A5D51"/>
                </a:solidFill>
                <a:latin typeface="Calibri" pitchFamily="34" charset="0"/>
                <a:ea typeface="Calibri" pitchFamily="34" charset="-122"/>
                <a:cs typeface="Calibri" pitchFamily="34" charset="-120"/>
              </a:rPr>
              <a:t>Exposure Management 2.0</a:t>
            </a:r>
            <a:endParaRPr lang="en-US" sz="1300" dirty="0"/>
          </a:p>
        </p:txBody>
      </p:sp>
      <p:sp>
        <p:nvSpPr>
          <p:cNvPr id="34" name="Text 32"/>
          <p:cNvSpPr/>
          <p:nvPr/>
        </p:nvSpPr>
        <p:spPr>
          <a:xfrm>
            <a:off x="658368" y="5522976"/>
            <a:ext cx="21488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Payments</a:t>
            </a:r>
            <a:endParaRPr lang="en-US" sz="1500" dirty="0"/>
          </a:p>
        </p:txBody>
      </p:sp>
      <p:sp>
        <p:nvSpPr>
          <p:cNvPr id="35" name="Shape 33"/>
          <p:cNvSpPr/>
          <p:nvPr/>
        </p:nvSpPr>
        <p:spPr>
          <a:xfrm>
            <a:off x="2926080" y="5394960"/>
            <a:ext cx="4000500" cy="566928"/>
          </a:xfrm>
          <a:prstGeom prst="roundRect">
            <a:avLst>
              <a:gd name="adj" fmla="val 16129"/>
            </a:avLst>
          </a:prstGeom>
          <a:solidFill>
            <a:srgbClr val="F1F3F6"/>
          </a:solidFill>
          <a:ln w="12700">
            <a:solidFill>
              <a:srgbClr val="DDE3E8"/>
            </a:solidFill>
            <a:prstDash val="solid"/>
          </a:ln>
        </p:spPr>
        <p:txBody>
          <a:bodyPr/>
          <a:lstStyle/>
          <a:p>
            <a:endParaRPr lang="en-US"/>
          </a:p>
        </p:txBody>
      </p:sp>
      <p:sp>
        <p:nvSpPr>
          <p:cNvPr id="36" name="Text 34"/>
          <p:cNvSpPr/>
          <p:nvPr/>
        </p:nvSpPr>
        <p:spPr>
          <a:xfrm>
            <a:off x="3054096" y="5513832"/>
            <a:ext cx="3744468" cy="347472"/>
          </a:xfrm>
          <a:prstGeom prst="rect">
            <a:avLst/>
          </a:prstGeom>
          <a:noFill/>
          <a:ln/>
        </p:spPr>
        <p:txBody>
          <a:bodyPr wrap="square" lIns="0" tIns="0" rIns="0" bIns="0" rtlCol="0" anchor="ctr"/>
          <a:lstStyle/>
          <a:p>
            <a:pPr marL="0" indent="0" algn="ctr">
              <a:buNone/>
            </a:pPr>
            <a:r>
              <a:rPr lang="en-US" sz="1300" dirty="0">
                <a:solidFill>
                  <a:srgbClr val="687885"/>
                </a:solidFill>
                <a:latin typeface="Calibri" pitchFamily="34" charset="0"/>
                <a:ea typeface="Calibri" pitchFamily="34" charset="-122"/>
                <a:cs typeface="Calibri" pitchFamily="34" charset="-120"/>
              </a:rPr>
              <a:t>Classic payment programs</a:t>
            </a:r>
            <a:endParaRPr lang="en-US" sz="1300" dirty="0"/>
          </a:p>
        </p:txBody>
      </p:sp>
      <p:sp>
        <p:nvSpPr>
          <p:cNvPr id="37" name="Shape 35"/>
          <p:cNvSpPr/>
          <p:nvPr/>
        </p:nvSpPr>
        <p:spPr>
          <a:xfrm>
            <a:off x="7072884" y="5568696"/>
            <a:ext cx="402336" cy="237744"/>
          </a:xfrm>
          <a:prstGeom prst="rightArrow">
            <a:avLst/>
          </a:prstGeom>
          <a:solidFill>
            <a:srgbClr val="0E7A6B"/>
          </a:solidFill>
          <a:ln w="12700">
            <a:solidFill>
              <a:srgbClr val="0E7A6B"/>
            </a:solidFill>
            <a:prstDash val="solid"/>
          </a:ln>
        </p:spPr>
        <p:txBody>
          <a:bodyPr/>
          <a:lstStyle/>
          <a:p>
            <a:endParaRPr lang="en-US"/>
          </a:p>
        </p:txBody>
      </p:sp>
      <p:sp>
        <p:nvSpPr>
          <p:cNvPr id="38" name="Shape 36"/>
          <p:cNvSpPr/>
          <p:nvPr/>
        </p:nvSpPr>
        <p:spPr>
          <a:xfrm>
            <a:off x="7612380" y="5394960"/>
            <a:ext cx="4000500" cy="566928"/>
          </a:xfrm>
          <a:prstGeom prst="roundRect">
            <a:avLst>
              <a:gd name="adj" fmla="val 16129"/>
            </a:avLst>
          </a:prstGeom>
          <a:solidFill>
            <a:srgbClr val="E3F1EE"/>
          </a:solidFill>
          <a:ln w="12700">
            <a:solidFill>
              <a:srgbClr val="0E7A6B"/>
            </a:solidFill>
            <a:prstDash val="solid"/>
          </a:ln>
        </p:spPr>
        <p:txBody>
          <a:bodyPr/>
          <a:lstStyle/>
          <a:p>
            <a:endParaRPr lang="en-US"/>
          </a:p>
        </p:txBody>
      </p:sp>
      <p:sp>
        <p:nvSpPr>
          <p:cNvPr id="39" name="Text 37"/>
          <p:cNvSpPr/>
          <p:nvPr/>
        </p:nvSpPr>
        <p:spPr>
          <a:xfrm>
            <a:off x="7740396" y="5513832"/>
            <a:ext cx="3744468" cy="347472"/>
          </a:xfrm>
          <a:prstGeom prst="rect">
            <a:avLst/>
          </a:prstGeom>
          <a:noFill/>
          <a:ln/>
        </p:spPr>
        <p:txBody>
          <a:bodyPr wrap="square" lIns="0" tIns="0" rIns="0" bIns="0" rtlCol="0" anchor="ctr"/>
          <a:lstStyle/>
          <a:p>
            <a:pPr marL="0" indent="0" algn="ctr">
              <a:buNone/>
            </a:pPr>
            <a:r>
              <a:rPr lang="en-US" sz="1300" b="1" dirty="0">
                <a:solidFill>
                  <a:srgbClr val="0A5D51"/>
                </a:solidFill>
                <a:latin typeface="Calibri" pitchFamily="34" charset="0"/>
                <a:ea typeface="Calibri" pitchFamily="34" charset="-122"/>
                <a:cs typeface="Calibri" pitchFamily="34" charset="-120"/>
              </a:rPr>
              <a:t>Advanced Payment Management</a:t>
            </a:r>
            <a:endParaRPr lang="en-US" sz="1300" dirty="0"/>
          </a:p>
        </p:txBody>
      </p:sp>
      <p:sp>
        <p:nvSpPr>
          <p:cNvPr id="40" name="Text 38"/>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2</a:t>
            </a:r>
            <a:endParaRPr lang="en-US" sz="1000" dirty="0"/>
          </a:p>
        </p:txBody>
      </p:sp>
      <p:pic>
        <p:nvPicPr>
          <p:cNvPr id="42" name="Picture 41" descr="The image depicts a monkey seated at a desk, typing on a laptop with a coffee cup on the table.&#10;&#10;AI-generated content may be incorrect.">
            <a:extLst>
              <a:ext uri="{FF2B5EF4-FFF2-40B4-BE49-F238E27FC236}">
                <a16:creationId xmlns:a16="http://schemas.microsoft.com/office/drawing/2014/main" id="{C5C655BD-68C9-2D42-5847-8ECACB44DE95}"/>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Bank Account Management</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House banks stopped being configuration. They became master data with an owner.</a:t>
            </a:r>
            <a:endParaRPr lang="en-US" sz="1500" dirty="0"/>
          </a:p>
        </p:txBody>
      </p:sp>
      <p:sp>
        <p:nvSpPr>
          <p:cNvPr id="4" name="Shape 2"/>
          <p:cNvSpPr/>
          <p:nvPr/>
        </p:nvSpPr>
        <p:spPr>
          <a:xfrm>
            <a:off x="640080" y="1783080"/>
            <a:ext cx="5349240" cy="2331720"/>
          </a:xfrm>
          <a:prstGeom prst="roundRect">
            <a:avLst>
              <a:gd name="adj" fmla="val 4706"/>
            </a:avLst>
          </a:prstGeom>
          <a:solidFill>
            <a:srgbClr val="F1F3F6"/>
          </a:solidFill>
          <a:ln w="12700">
            <a:solidFill>
              <a:srgbClr val="DDE3E8"/>
            </a:solidFill>
            <a:prstDash val="solid"/>
          </a:ln>
        </p:spPr>
        <p:txBody>
          <a:bodyPr/>
          <a:lstStyle/>
          <a:p>
            <a:endParaRPr lang="en-US"/>
          </a:p>
        </p:txBody>
      </p:sp>
      <p:sp>
        <p:nvSpPr>
          <p:cNvPr id="5" name="Text 3"/>
          <p:cNvSpPr/>
          <p:nvPr/>
        </p:nvSpPr>
        <p:spPr>
          <a:xfrm>
            <a:off x="960120" y="2029968"/>
            <a:ext cx="4754880" cy="274320"/>
          </a:xfrm>
          <a:prstGeom prst="rect">
            <a:avLst/>
          </a:prstGeom>
          <a:noFill/>
          <a:ln/>
        </p:spPr>
        <p:txBody>
          <a:bodyPr wrap="square" lIns="0" tIns="0" rIns="0" bIns="0" rtlCol="0" anchor="ctr"/>
          <a:lstStyle/>
          <a:p>
            <a:pPr marL="0" indent="0">
              <a:buNone/>
            </a:pPr>
            <a:r>
              <a:rPr lang="en-US" sz="1100" b="1" kern="0" spc="200" dirty="0">
                <a:solidFill>
                  <a:srgbClr val="687885"/>
                </a:solidFill>
                <a:latin typeface="Calibri" pitchFamily="34" charset="0"/>
                <a:ea typeface="Calibri" pitchFamily="34" charset="-122"/>
                <a:cs typeface="Calibri" pitchFamily="34" charset="-120"/>
              </a:rPr>
              <a:t>IN ECC</a:t>
            </a:r>
            <a:endParaRPr lang="en-US" sz="1100" dirty="0"/>
          </a:p>
        </p:txBody>
      </p:sp>
      <p:sp>
        <p:nvSpPr>
          <p:cNvPr id="6" name="Text 4"/>
          <p:cNvSpPr/>
          <p:nvPr/>
        </p:nvSpPr>
        <p:spPr>
          <a:xfrm>
            <a:off x="960120" y="2377440"/>
            <a:ext cx="4754880" cy="155448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687885"/>
                </a:solidFill>
                <a:latin typeface="Calibri" pitchFamily="34" charset="0"/>
                <a:ea typeface="Calibri" pitchFamily="34" charset="-122"/>
                <a:cs typeface="Calibri" pitchFamily="34" charset="-120"/>
              </a:rPr>
              <a:t>House banks maintained as configuration</a:t>
            </a:r>
            <a:endParaRPr lang="en-US" sz="1400" dirty="0"/>
          </a:p>
          <a:p>
            <a:pPr marL="342900" indent="-342900">
              <a:spcAft>
                <a:spcPts val="900"/>
              </a:spcAft>
              <a:buSzPct val="100000"/>
              <a:buChar char="•"/>
            </a:pPr>
            <a:r>
              <a:rPr lang="en-US" sz="1400" dirty="0">
                <a:solidFill>
                  <a:srgbClr val="687885"/>
                </a:solidFill>
                <a:latin typeface="Calibri" pitchFamily="34" charset="0"/>
                <a:ea typeface="Calibri" pitchFamily="34" charset="-122"/>
                <a:cs typeface="Calibri" pitchFamily="34" charset="-120"/>
              </a:rPr>
              <a:t>Changes moved by transport through the landscape</a:t>
            </a:r>
            <a:endParaRPr lang="en-US" sz="1400" dirty="0"/>
          </a:p>
          <a:p>
            <a:pPr marL="342900" indent="-342900">
              <a:spcAft>
                <a:spcPts val="900"/>
              </a:spcAft>
              <a:buSzPct val="100000"/>
              <a:buChar char="•"/>
            </a:pPr>
            <a:r>
              <a:rPr lang="en-US" sz="1400" dirty="0">
                <a:solidFill>
                  <a:srgbClr val="687885"/>
                </a:solidFill>
                <a:latin typeface="Calibri" pitchFamily="34" charset="0"/>
                <a:ea typeface="Calibri" pitchFamily="34" charset="-122"/>
                <a:cs typeface="Calibri" pitchFamily="34" charset="-120"/>
              </a:rPr>
              <a:t>IT owned the data Treasury depended on</a:t>
            </a:r>
            <a:endParaRPr lang="en-US" sz="1400" dirty="0"/>
          </a:p>
        </p:txBody>
      </p:sp>
      <p:sp>
        <p:nvSpPr>
          <p:cNvPr id="7" name="Shape 5"/>
          <p:cNvSpPr/>
          <p:nvPr/>
        </p:nvSpPr>
        <p:spPr>
          <a:xfrm>
            <a:off x="6263640" y="1783080"/>
            <a:ext cx="5349240" cy="2331720"/>
          </a:xfrm>
          <a:prstGeom prst="roundRect">
            <a:avLst>
              <a:gd name="adj" fmla="val 4706"/>
            </a:avLst>
          </a:prstGeom>
          <a:solidFill>
            <a:srgbClr val="E3F1EE"/>
          </a:solidFill>
          <a:ln w="15875">
            <a:solidFill>
              <a:srgbClr val="0E7A6B"/>
            </a:solidFill>
            <a:prstDash val="solid"/>
          </a:ln>
        </p:spPr>
        <p:txBody>
          <a:bodyPr/>
          <a:lstStyle/>
          <a:p>
            <a:endParaRPr lang="en-US"/>
          </a:p>
        </p:txBody>
      </p:sp>
      <p:sp>
        <p:nvSpPr>
          <p:cNvPr id="8" name="Text 6"/>
          <p:cNvSpPr/>
          <p:nvPr/>
        </p:nvSpPr>
        <p:spPr>
          <a:xfrm>
            <a:off x="6583680" y="2029968"/>
            <a:ext cx="4754880" cy="274320"/>
          </a:xfrm>
          <a:prstGeom prst="rect">
            <a:avLst/>
          </a:prstGeom>
          <a:noFill/>
          <a:ln/>
        </p:spPr>
        <p:txBody>
          <a:bodyPr wrap="square" lIns="0" tIns="0" rIns="0" bIns="0" rtlCol="0" anchor="ctr"/>
          <a:lstStyle/>
          <a:p>
            <a:pPr marL="0" indent="0">
              <a:buNone/>
            </a:pPr>
            <a:r>
              <a:rPr lang="en-US" sz="1100" b="1" kern="0" spc="200" dirty="0">
                <a:solidFill>
                  <a:srgbClr val="0A5D51"/>
                </a:solidFill>
                <a:latin typeface="Calibri" pitchFamily="34" charset="0"/>
                <a:ea typeface="Calibri" pitchFamily="34" charset="-122"/>
                <a:cs typeface="Calibri" pitchFamily="34" charset="-120"/>
              </a:rPr>
              <a:t>IN S/4HANA</a:t>
            </a:r>
            <a:endParaRPr lang="en-US" sz="1100" dirty="0"/>
          </a:p>
        </p:txBody>
      </p:sp>
      <p:sp>
        <p:nvSpPr>
          <p:cNvPr id="9" name="Text 7"/>
          <p:cNvSpPr/>
          <p:nvPr/>
        </p:nvSpPr>
        <p:spPr>
          <a:xfrm>
            <a:off x="6583680" y="2377440"/>
            <a:ext cx="4754880" cy="155448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Bank accounts are master data, maintained in production</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Treasury owns opening, closing and changes</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Workflow approval, audit trail and change log built in</a:t>
            </a:r>
            <a:endParaRPr lang="en-US" sz="1400" dirty="0"/>
          </a:p>
        </p:txBody>
      </p:sp>
      <p:sp>
        <p:nvSpPr>
          <p:cNvPr id="10" name="Shape 8"/>
          <p:cNvSpPr/>
          <p:nvPr/>
        </p:nvSpPr>
        <p:spPr>
          <a:xfrm>
            <a:off x="640080" y="4434840"/>
            <a:ext cx="10972800" cy="1417320"/>
          </a:xfrm>
          <a:prstGeom prst="roundRect">
            <a:avLst>
              <a:gd name="adj" fmla="val 7742"/>
            </a:avLst>
          </a:prstGeom>
          <a:solidFill>
            <a:srgbClr val="FBF2DE"/>
          </a:solidFill>
          <a:ln w="12700">
            <a:solidFill>
              <a:srgbClr val="E8D7A8"/>
            </a:solidFill>
            <a:prstDash val="solid"/>
          </a:ln>
        </p:spPr>
        <p:txBody>
          <a:bodyPr/>
          <a:lstStyle/>
          <a:p>
            <a:endParaRPr lang="en-US"/>
          </a:p>
        </p:txBody>
      </p:sp>
      <p:sp>
        <p:nvSpPr>
          <p:cNvPr id="11" name="Text 9"/>
          <p:cNvSpPr/>
          <p:nvPr/>
        </p:nvSpPr>
        <p:spPr>
          <a:xfrm>
            <a:off x="960120" y="4617720"/>
            <a:ext cx="10332720" cy="329184"/>
          </a:xfrm>
          <a:prstGeom prst="rect">
            <a:avLst/>
          </a:prstGeom>
          <a:noFill/>
          <a:ln/>
        </p:spPr>
        <p:txBody>
          <a:bodyPr wrap="square" lIns="0" tIns="0" rIns="0" bIns="0" rtlCol="0" anchor="ctr"/>
          <a:lstStyle/>
          <a:p>
            <a:pPr marL="0" indent="0">
              <a:buNone/>
            </a:pPr>
            <a:r>
              <a:rPr lang="en-US" sz="1600" b="1" dirty="0">
                <a:solidFill>
                  <a:srgbClr val="7A5A0C"/>
                </a:solidFill>
                <a:latin typeface="Arial" pitchFamily="34" charset="0"/>
                <a:ea typeface="Arial" pitchFamily="34" charset="-122"/>
                <a:cs typeface="Arial" pitchFamily="34" charset="-120"/>
              </a:rPr>
              <a:t>Why this one causes friction</a:t>
            </a:r>
            <a:endParaRPr lang="en-US" sz="1600" dirty="0"/>
          </a:p>
        </p:txBody>
      </p:sp>
      <p:sp>
        <p:nvSpPr>
          <p:cNvPr id="12" name="Text 10"/>
          <p:cNvSpPr/>
          <p:nvPr/>
        </p:nvSpPr>
        <p:spPr>
          <a:xfrm>
            <a:off x="960120" y="4974336"/>
            <a:ext cx="10332720" cy="777240"/>
          </a:xfrm>
          <a:prstGeom prst="rect">
            <a:avLst/>
          </a:prstGeom>
          <a:noFill/>
          <a:ln/>
        </p:spPr>
        <p:txBody>
          <a:bodyPr wrap="square" lIns="0" tIns="0" rIns="0" bIns="0" rtlCol="0" anchor="ctr"/>
          <a:lstStyle/>
          <a:p>
            <a:pPr marL="0" indent="0">
              <a:lnSpc>
                <a:spcPts val="2000"/>
              </a:lnSpc>
              <a:buNone/>
            </a:pPr>
            <a:r>
              <a:rPr lang="en-US" sz="1400" dirty="0">
                <a:solidFill>
                  <a:srgbClr val="7A5A0C"/>
                </a:solidFill>
                <a:latin typeface="Calibri" pitchFamily="34" charset="0"/>
                <a:ea typeface="Calibri" pitchFamily="34" charset="-122"/>
                <a:cs typeface="Calibri" pitchFamily="34" charset="-120"/>
              </a:rPr>
              <a:t>It is an organizational change wearing a technical costume. Treasury inherits governance work it did not previously do, IT loses a control it was used to holding, and somebody has to design the approval workflow before go-live. Projects that treat this as a data migration task discover the problem in UAT.</a:t>
            </a:r>
            <a:endParaRPr lang="en-US" sz="1400" dirty="0"/>
          </a:p>
        </p:txBody>
      </p:sp>
      <p:sp>
        <p:nvSpPr>
          <p:cNvPr id="13" name="Text 11"/>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3</a:t>
            </a:r>
            <a:endParaRPr lang="en-US" sz="1000" dirty="0"/>
          </a:p>
        </p:txBody>
      </p:sp>
      <p:pic>
        <p:nvPicPr>
          <p:cNvPr id="15" name="Picture 14" descr="The image depicts a monkey seated at a desk, typing on a laptop with a coffee cup on the table.&#10;&#10;AI-generated content may be incorrect.">
            <a:extLst>
              <a:ext uri="{FF2B5EF4-FFF2-40B4-BE49-F238E27FC236}">
                <a16:creationId xmlns:a16="http://schemas.microsoft.com/office/drawing/2014/main" id="{5AA96728-BE43-EF97-EC38-1581598953EA}"/>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Classic Cash Management is gone</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The reports Treasury ran every morning no longer exist in that form.</a:t>
            </a:r>
            <a:endParaRPr lang="en-US" sz="1500" dirty="0"/>
          </a:p>
        </p:txBody>
      </p:sp>
      <p:sp>
        <p:nvSpPr>
          <p:cNvPr id="4" name="Shape 2"/>
          <p:cNvSpPr/>
          <p:nvPr/>
        </p:nvSpPr>
        <p:spPr>
          <a:xfrm>
            <a:off x="640080" y="1783080"/>
            <a:ext cx="5349240" cy="2743200"/>
          </a:xfrm>
          <a:prstGeom prst="roundRect">
            <a:avLst>
              <a:gd name="adj" fmla="val 4000"/>
            </a:avLst>
          </a:prstGeom>
          <a:solidFill>
            <a:srgbClr val="FBEAE8"/>
          </a:solidFill>
          <a:ln w="12700">
            <a:solidFill>
              <a:srgbClr val="A6322C"/>
            </a:solidFill>
            <a:prstDash val="solid"/>
          </a:ln>
        </p:spPr>
        <p:txBody>
          <a:bodyPr/>
          <a:lstStyle/>
          <a:p>
            <a:endParaRPr lang="en-US"/>
          </a:p>
        </p:txBody>
      </p:sp>
      <p:sp>
        <p:nvSpPr>
          <p:cNvPr id="5" name="Text 3"/>
          <p:cNvSpPr/>
          <p:nvPr/>
        </p:nvSpPr>
        <p:spPr>
          <a:xfrm>
            <a:off x="960120" y="2048256"/>
            <a:ext cx="4754880" cy="274320"/>
          </a:xfrm>
          <a:prstGeom prst="rect">
            <a:avLst/>
          </a:prstGeom>
          <a:noFill/>
          <a:ln/>
        </p:spPr>
        <p:txBody>
          <a:bodyPr wrap="square" lIns="0" tIns="0" rIns="0" bIns="0" rtlCol="0" anchor="ctr"/>
          <a:lstStyle/>
          <a:p>
            <a:pPr marL="0" indent="0">
              <a:buNone/>
            </a:pPr>
            <a:r>
              <a:rPr lang="en-US" sz="1100" b="1" kern="0" spc="200" dirty="0">
                <a:solidFill>
                  <a:srgbClr val="A6322C"/>
                </a:solidFill>
                <a:latin typeface="Calibri" pitchFamily="34" charset="0"/>
                <a:ea typeface="Calibri" pitchFamily="34" charset="-122"/>
                <a:cs typeface="Calibri" pitchFamily="34" charset="-120"/>
              </a:rPr>
              <a:t>REPLACED</a:t>
            </a:r>
            <a:endParaRPr lang="en-US" sz="1100" dirty="0"/>
          </a:p>
        </p:txBody>
      </p:sp>
      <p:sp>
        <p:nvSpPr>
          <p:cNvPr id="6" name="Text 4"/>
          <p:cNvSpPr/>
          <p:nvPr/>
        </p:nvSpPr>
        <p:spPr>
          <a:xfrm>
            <a:off x="960120" y="2331720"/>
            <a:ext cx="4754880" cy="384048"/>
          </a:xfrm>
          <a:prstGeom prst="rect">
            <a:avLst/>
          </a:prstGeom>
          <a:noFill/>
          <a:ln/>
        </p:spPr>
        <p:txBody>
          <a:bodyPr wrap="square" lIns="0" tIns="0" rIns="0" bIns="0" rtlCol="0" anchor="ctr"/>
          <a:lstStyle/>
          <a:p>
            <a:pPr marL="0" indent="0">
              <a:buNone/>
            </a:pPr>
            <a:r>
              <a:rPr lang="en-US" sz="1900" b="1" dirty="0">
                <a:solidFill>
                  <a:srgbClr val="22303A"/>
                </a:solidFill>
                <a:latin typeface="Arial" pitchFamily="34" charset="0"/>
                <a:ea typeface="Arial" pitchFamily="34" charset="-122"/>
                <a:cs typeface="Arial" pitchFamily="34" charset="-120"/>
              </a:rPr>
              <a:t>Classic Cash Management</a:t>
            </a:r>
            <a:endParaRPr lang="en-US" sz="1900" dirty="0"/>
          </a:p>
        </p:txBody>
      </p:sp>
      <p:sp>
        <p:nvSpPr>
          <p:cNvPr id="7" name="Text 5"/>
          <p:cNvSpPr/>
          <p:nvPr/>
        </p:nvSpPr>
        <p:spPr>
          <a:xfrm>
            <a:off x="960120" y="2834640"/>
            <a:ext cx="4754880" cy="160020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Classic cash position report (FF7A)</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Classic liquidity forecast (FF7B)</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Classic Liquidity Planner and its reports</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Batch-driven, refreshed on a schedule</a:t>
            </a:r>
            <a:endParaRPr lang="en-US" sz="1400" dirty="0"/>
          </a:p>
        </p:txBody>
      </p:sp>
      <p:sp>
        <p:nvSpPr>
          <p:cNvPr id="8" name="Shape 6"/>
          <p:cNvSpPr/>
          <p:nvPr/>
        </p:nvSpPr>
        <p:spPr>
          <a:xfrm>
            <a:off x="6263640" y="1783080"/>
            <a:ext cx="5349240" cy="2743200"/>
          </a:xfrm>
          <a:prstGeom prst="roundRect">
            <a:avLst>
              <a:gd name="adj" fmla="val 4000"/>
            </a:avLst>
          </a:prstGeom>
          <a:solidFill>
            <a:srgbClr val="E3F1EE"/>
          </a:solidFill>
          <a:ln w="15875">
            <a:solidFill>
              <a:srgbClr val="0E7A6B"/>
            </a:solidFill>
            <a:prstDash val="solid"/>
          </a:ln>
        </p:spPr>
        <p:txBody>
          <a:bodyPr/>
          <a:lstStyle/>
          <a:p>
            <a:endParaRPr lang="en-US"/>
          </a:p>
        </p:txBody>
      </p:sp>
      <p:sp>
        <p:nvSpPr>
          <p:cNvPr id="9" name="Text 7"/>
          <p:cNvSpPr/>
          <p:nvPr/>
        </p:nvSpPr>
        <p:spPr>
          <a:xfrm>
            <a:off x="6583680" y="2048256"/>
            <a:ext cx="4754880" cy="274320"/>
          </a:xfrm>
          <a:prstGeom prst="rect">
            <a:avLst/>
          </a:prstGeom>
          <a:noFill/>
          <a:ln/>
        </p:spPr>
        <p:txBody>
          <a:bodyPr wrap="square" lIns="0" tIns="0" rIns="0" bIns="0" rtlCol="0" anchor="ctr"/>
          <a:lstStyle/>
          <a:p>
            <a:pPr marL="0" indent="0">
              <a:buNone/>
            </a:pPr>
            <a:r>
              <a:rPr lang="en-US" sz="1100" b="1" kern="0" spc="200" dirty="0">
                <a:solidFill>
                  <a:srgbClr val="0A5D51"/>
                </a:solidFill>
                <a:latin typeface="Calibri" pitchFamily="34" charset="0"/>
                <a:ea typeface="Calibri" pitchFamily="34" charset="-122"/>
                <a:cs typeface="Calibri" pitchFamily="34" charset="-120"/>
              </a:rPr>
              <a:t>REPLACEMENT</a:t>
            </a:r>
            <a:endParaRPr lang="en-US" sz="1100" dirty="0"/>
          </a:p>
        </p:txBody>
      </p:sp>
      <p:sp>
        <p:nvSpPr>
          <p:cNvPr id="10" name="Text 8"/>
          <p:cNvSpPr/>
          <p:nvPr/>
        </p:nvSpPr>
        <p:spPr>
          <a:xfrm>
            <a:off x="6583680" y="2331720"/>
            <a:ext cx="4754880" cy="384048"/>
          </a:xfrm>
          <a:prstGeom prst="rect">
            <a:avLst/>
          </a:prstGeom>
          <a:noFill/>
          <a:ln/>
        </p:spPr>
        <p:txBody>
          <a:bodyPr wrap="square" lIns="0" tIns="0" rIns="0" bIns="0" rtlCol="0" anchor="ctr"/>
          <a:lstStyle/>
          <a:p>
            <a:pPr marL="0" indent="0">
              <a:buNone/>
            </a:pPr>
            <a:r>
              <a:rPr lang="en-US" sz="1900" b="1" dirty="0">
                <a:solidFill>
                  <a:srgbClr val="22303A"/>
                </a:solidFill>
                <a:latin typeface="Arial" pitchFamily="34" charset="0"/>
                <a:ea typeface="Arial" pitchFamily="34" charset="-122"/>
                <a:cs typeface="Arial" pitchFamily="34" charset="-120"/>
              </a:rPr>
              <a:t>SAP Cash Management</a:t>
            </a:r>
            <a:endParaRPr lang="en-US" sz="1900" dirty="0"/>
          </a:p>
        </p:txBody>
      </p:sp>
      <p:sp>
        <p:nvSpPr>
          <p:cNvPr id="11" name="Text 9"/>
          <p:cNvSpPr/>
          <p:nvPr/>
        </p:nvSpPr>
        <p:spPr>
          <a:xfrm>
            <a:off x="6583680" y="2834640"/>
            <a:ext cx="4754880" cy="1600200"/>
          </a:xfrm>
          <a:prstGeom prst="rect">
            <a:avLst/>
          </a:prstGeom>
          <a:noFill/>
          <a:ln/>
        </p:spPr>
        <p:txBody>
          <a:bodyPr wrap="square" lIns="0" tIns="0" rIns="0" bIns="0" rtlCol="0" anchor="ctr"/>
          <a:lstStyle/>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Cash Flow Analyzer and short-term cash position apps</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Interactive, drillable, updated in real time</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Bank Account Management as a core component</a:t>
            </a:r>
            <a:endParaRPr lang="en-US" sz="1400" dirty="0"/>
          </a:p>
          <a:p>
            <a:pPr marL="342900" indent="-342900">
              <a:spcAft>
                <a:spcPts val="900"/>
              </a:spcAft>
              <a:buSzPct val="100000"/>
              <a:buChar char="•"/>
            </a:pPr>
            <a:r>
              <a:rPr lang="en-US" sz="1400" dirty="0">
                <a:solidFill>
                  <a:srgbClr val="22303A"/>
                </a:solidFill>
                <a:latin typeface="Calibri" pitchFamily="34" charset="0"/>
                <a:ea typeface="Calibri" pitchFamily="34" charset="-122"/>
                <a:cs typeface="Calibri" pitchFamily="34" charset="-120"/>
              </a:rPr>
              <a:t>Liquidity data sourced from one repository</a:t>
            </a:r>
            <a:endParaRPr lang="en-US" sz="1400" dirty="0"/>
          </a:p>
        </p:txBody>
      </p:sp>
      <p:sp>
        <p:nvSpPr>
          <p:cNvPr id="12" name="Shape 10"/>
          <p:cNvSpPr/>
          <p:nvPr/>
        </p:nvSpPr>
        <p:spPr>
          <a:xfrm>
            <a:off x="640080" y="4846320"/>
            <a:ext cx="10972800" cy="960120"/>
          </a:xfrm>
          <a:prstGeom prst="roundRect">
            <a:avLst>
              <a:gd name="adj" fmla="val 9524"/>
            </a:avLst>
          </a:prstGeom>
          <a:solidFill>
            <a:srgbClr val="12202B"/>
          </a:solidFill>
          <a:ln w="12700">
            <a:solidFill>
              <a:srgbClr val="12202B"/>
            </a:solidFill>
            <a:prstDash val="solid"/>
          </a:ln>
        </p:spPr>
        <p:txBody>
          <a:bodyPr/>
          <a:lstStyle/>
          <a:p>
            <a:endParaRPr lang="en-US"/>
          </a:p>
        </p:txBody>
      </p:sp>
      <p:sp>
        <p:nvSpPr>
          <p:cNvPr id="13" name="Text 11"/>
          <p:cNvSpPr/>
          <p:nvPr/>
        </p:nvSpPr>
        <p:spPr>
          <a:xfrm>
            <a:off x="960120" y="5029200"/>
            <a:ext cx="10332720" cy="640080"/>
          </a:xfrm>
          <a:prstGeom prst="rect">
            <a:avLst/>
          </a:prstGeom>
          <a:noFill/>
          <a:ln/>
        </p:spPr>
        <p:txBody>
          <a:bodyPr wrap="square" lIns="0" tIns="0" rIns="0" bIns="0" rtlCol="0" anchor="ctr"/>
          <a:lstStyle/>
          <a:p>
            <a:pPr marL="0" indent="0">
              <a:lnSpc>
                <a:spcPts val="2000"/>
              </a:lnSpc>
              <a:buNone/>
            </a:pPr>
            <a:r>
              <a:rPr lang="en-US" sz="1450" dirty="0">
                <a:solidFill>
                  <a:srgbClr val="C6D6DE"/>
                </a:solidFill>
                <a:latin typeface="Calibri" pitchFamily="34" charset="0"/>
                <a:ea typeface="Calibri" pitchFamily="34" charset="-122"/>
                <a:cs typeface="Calibri" pitchFamily="34" charset="-120"/>
              </a:rPr>
              <a:t>Some classic settings survive underneath — planning levels and planning groups are still configured. What disappears is the reporting layer your users actually touched, which is why this lands as a training problem as much as a technical one.</a:t>
            </a:r>
            <a:endParaRPr lang="en-US" sz="1450" dirty="0"/>
          </a:p>
        </p:txBody>
      </p:sp>
      <p:sp>
        <p:nvSpPr>
          <p:cNvPr id="14" name="Text 12"/>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4</a:t>
            </a:r>
            <a:endParaRPr lang="en-US" sz="1000" dirty="0"/>
          </a:p>
        </p:txBody>
      </p:sp>
      <p:pic>
        <p:nvPicPr>
          <p:cNvPr id="16" name="Picture 15" descr="The image depicts a monkey seated at a desk, typing on a laptop with a coffee cup on the table.&#10;&#10;AI-generated content may be incorrect.">
            <a:extLst>
              <a:ext uri="{FF2B5EF4-FFF2-40B4-BE49-F238E27FC236}">
                <a16:creationId xmlns:a16="http://schemas.microsoft.com/office/drawing/2014/main" id="{DAF2D796-98DC-EDD9-0D7A-097E9A089E47}"/>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Two tables to understand</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Both follow the same idea: collapse scattered data into one source.</a:t>
            </a:r>
            <a:endParaRPr lang="en-US" sz="1500" dirty="0"/>
          </a:p>
        </p:txBody>
      </p:sp>
      <p:sp>
        <p:nvSpPr>
          <p:cNvPr id="4" name="Shape 2"/>
          <p:cNvSpPr/>
          <p:nvPr/>
        </p:nvSpPr>
        <p:spPr>
          <a:xfrm>
            <a:off x="640080" y="1783080"/>
            <a:ext cx="5349240" cy="3566160"/>
          </a:xfrm>
          <a:prstGeom prst="roundRect">
            <a:avLst>
              <a:gd name="adj" fmla="val 3077"/>
            </a:avLst>
          </a:prstGeom>
          <a:solidFill>
            <a:srgbClr val="FFFFFF"/>
          </a:solidFill>
          <a:ln w="19050">
            <a:solidFill>
              <a:srgbClr val="0E7A6B"/>
            </a:solidFill>
            <a:prstDash val="solid"/>
          </a:ln>
        </p:spPr>
        <p:txBody>
          <a:bodyPr/>
          <a:lstStyle/>
          <a:p>
            <a:endParaRPr lang="en-US"/>
          </a:p>
        </p:txBody>
      </p:sp>
      <p:sp>
        <p:nvSpPr>
          <p:cNvPr id="5" name="Shape 3"/>
          <p:cNvSpPr/>
          <p:nvPr/>
        </p:nvSpPr>
        <p:spPr>
          <a:xfrm>
            <a:off x="960120" y="2084832"/>
            <a:ext cx="2286000" cy="457200"/>
          </a:xfrm>
          <a:prstGeom prst="roundRect">
            <a:avLst>
              <a:gd name="adj" fmla="val 20000"/>
            </a:avLst>
          </a:prstGeom>
          <a:solidFill>
            <a:srgbClr val="0E7A6B"/>
          </a:solidFill>
          <a:ln w="12700">
            <a:solidFill>
              <a:srgbClr val="0E7A6B"/>
            </a:solidFill>
            <a:prstDash val="solid"/>
          </a:ln>
        </p:spPr>
        <p:txBody>
          <a:bodyPr/>
          <a:lstStyle/>
          <a:p>
            <a:endParaRPr lang="en-US"/>
          </a:p>
        </p:txBody>
      </p:sp>
      <p:sp>
        <p:nvSpPr>
          <p:cNvPr id="6" name="Text 4"/>
          <p:cNvSpPr/>
          <p:nvPr/>
        </p:nvSpPr>
        <p:spPr>
          <a:xfrm>
            <a:off x="960120" y="2167128"/>
            <a:ext cx="2286000"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ACDOCA</a:t>
            </a:r>
            <a:endParaRPr lang="en-US" sz="1500" dirty="0"/>
          </a:p>
        </p:txBody>
      </p:sp>
      <p:sp>
        <p:nvSpPr>
          <p:cNvPr id="7" name="Text 5"/>
          <p:cNvSpPr/>
          <p:nvPr/>
        </p:nvSpPr>
        <p:spPr>
          <a:xfrm>
            <a:off x="960120" y="2697480"/>
            <a:ext cx="4754880" cy="365760"/>
          </a:xfrm>
          <a:prstGeom prst="rect">
            <a:avLst/>
          </a:prstGeom>
          <a:noFill/>
          <a:ln/>
        </p:spPr>
        <p:txBody>
          <a:bodyPr wrap="square" lIns="0" tIns="0" rIns="0" bIns="0" rtlCol="0" anchor="ctr"/>
          <a:lstStyle/>
          <a:p>
            <a:pPr marL="0" indent="0">
              <a:buNone/>
            </a:pPr>
            <a:r>
              <a:rPr lang="en-US" sz="1800" b="1" dirty="0">
                <a:solidFill>
                  <a:srgbClr val="22303A"/>
                </a:solidFill>
                <a:latin typeface="Arial" pitchFamily="34" charset="0"/>
                <a:ea typeface="Arial" pitchFamily="34" charset="-122"/>
                <a:cs typeface="Arial" pitchFamily="34" charset="-120"/>
              </a:rPr>
              <a:t>The Universal Journal</a:t>
            </a:r>
            <a:endParaRPr lang="en-US" sz="1800" dirty="0"/>
          </a:p>
        </p:txBody>
      </p:sp>
      <p:sp>
        <p:nvSpPr>
          <p:cNvPr id="8" name="Text 6"/>
          <p:cNvSpPr/>
          <p:nvPr/>
        </p:nvSpPr>
        <p:spPr>
          <a:xfrm>
            <a:off x="960120" y="3154680"/>
            <a:ext cx="4754880" cy="1371600"/>
          </a:xfrm>
          <a:prstGeom prst="rect">
            <a:avLst/>
          </a:prstGeom>
          <a:noFill/>
          <a:ln/>
        </p:spPr>
        <p:txBody>
          <a:bodyPr wrap="square" lIns="0" tIns="0" rIns="0" bIns="0" rtlCol="0" anchor="ctr"/>
          <a:lstStyle/>
          <a:p>
            <a:pPr marL="0" indent="0">
              <a:lnSpc>
                <a:spcPts val="2000"/>
              </a:lnSpc>
              <a:buNone/>
            </a:pPr>
            <a:r>
              <a:rPr lang="en-US" sz="1400" dirty="0">
                <a:solidFill>
                  <a:srgbClr val="22303A"/>
                </a:solidFill>
                <a:latin typeface="Calibri" pitchFamily="34" charset="0"/>
                <a:ea typeface="Calibri" pitchFamily="34" charset="-122"/>
                <a:cs typeface="Calibri" pitchFamily="34" charset="-120"/>
              </a:rPr>
              <a:t>General ledger and subledger line items in one table. Treasury postings land here alongside everything else, which removes the FI-to-CO reconciliation that used to eat month end — and invalidates custom extracts built on the old tables.</a:t>
            </a:r>
            <a:endParaRPr lang="en-US" sz="1400" dirty="0"/>
          </a:p>
        </p:txBody>
      </p:sp>
      <p:sp>
        <p:nvSpPr>
          <p:cNvPr id="9" name="Text 7"/>
          <p:cNvSpPr/>
          <p:nvPr/>
        </p:nvSpPr>
        <p:spPr>
          <a:xfrm>
            <a:off x="960120" y="4617720"/>
            <a:ext cx="4754880" cy="548640"/>
          </a:xfrm>
          <a:prstGeom prst="rect">
            <a:avLst/>
          </a:prstGeom>
          <a:noFill/>
          <a:ln/>
        </p:spPr>
        <p:txBody>
          <a:bodyPr wrap="square" lIns="0" tIns="0" rIns="0" bIns="0" rtlCol="0" anchor="ctr"/>
          <a:lstStyle/>
          <a:p>
            <a:pPr marL="0" indent="0">
              <a:lnSpc>
                <a:spcPts val="1800"/>
              </a:lnSpc>
              <a:buNone/>
            </a:pPr>
            <a:r>
              <a:rPr lang="en-US" sz="1300" i="1" dirty="0">
                <a:solidFill>
                  <a:srgbClr val="687885"/>
                </a:solidFill>
                <a:latin typeface="Calibri" pitchFamily="34" charset="0"/>
                <a:ea typeface="Calibri" pitchFamily="34" charset="-122"/>
                <a:cs typeface="Calibri" pitchFamily="34" charset="-120"/>
              </a:rPr>
              <a:t>Treasury sits in the subledger, broken down by treasury position.</a:t>
            </a:r>
            <a:endParaRPr lang="en-US" sz="1300" dirty="0"/>
          </a:p>
        </p:txBody>
      </p:sp>
      <p:sp>
        <p:nvSpPr>
          <p:cNvPr id="10" name="Shape 8"/>
          <p:cNvSpPr/>
          <p:nvPr/>
        </p:nvSpPr>
        <p:spPr>
          <a:xfrm>
            <a:off x="6263640" y="1783080"/>
            <a:ext cx="5349240" cy="3566160"/>
          </a:xfrm>
          <a:prstGeom prst="roundRect">
            <a:avLst>
              <a:gd name="adj" fmla="val 3077"/>
            </a:avLst>
          </a:prstGeom>
          <a:solidFill>
            <a:srgbClr val="FFFFFF"/>
          </a:solidFill>
          <a:ln w="19050">
            <a:solidFill>
              <a:srgbClr val="B8860F"/>
            </a:solidFill>
            <a:prstDash val="solid"/>
          </a:ln>
        </p:spPr>
        <p:txBody>
          <a:bodyPr/>
          <a:lstStyle/>
          <a:p>
            <a:endParaRPr lang="en-US"/>
          </a:p>
        </p:txBody>
      </p:sp>
      <p:sp>
        <p:nvSpPr>
          <p:cNvPr id="11" name="Shape 9"/>
          <p:cNvSpPr/>
          <p:nvPr/>
        </p:nvSpPr>
        <p:spPr>
          <a:xfrm>
            <a:off x="6583680" y="2084832"/>
            <a:ext cx="2286000" cy="457200"/>
          </a:xfrm>
          <a:prstGeom prst="roundRect">
            <a:avLst>
              <a:gd name="adj" fmla="val 20000"/>
            </a:avLst>
          </a:prstGeom>
          <a:solidFill>
            <a:srgbClr val="B8860F"/>
          </a:solidFill>
          <a:ln w="12700">
            <a:solidFill>
              <a:srgbClr val="B8860F"/>
            </a:solidFill>
            <a:prstDash val="solid"/>
          </a:ln>
        </p:spPr>
        <p:txBody>
          <a:bodyPr/>
          <a:lstStyle/>
          <a:p>
            <a:endParaRPr lang="en-US"/>
          </a:p>
        </p:txBody>
      </p:sp>
      <p:sp>
        <p:nvSpPr>
          <p:cNvPr id="12" name="Text 10"/>
          <p:cNvSpPr/>
          <p:nvPr/>
        </p:nvSpPr>
        <p:spPr>
          <a:xfrm>
            <a:off x="6583680" y="2167128"/>
            <a:ext cx="2286000" cy="310896"/>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FQM_FLOW</a:t>
            </a:r>
            <a:endParaRPr lang="en-US" sz="1500" dirty="0"/>
          </a:p>
        </p:txBody>
      </p:sp>
      <p:sp>
        <p:nvSpPr>
          <p:cNvPr id="13" name="Text 11"/>
          <p:cNvSpPr/>
          <p:nvPr/>
        </p:nvSpPr>
        <p:spPr>
          <a:xfrm>
            <a:off x="6583680" y="2697480"/>
            <a:ext cx="4754880" cy="365760"/>
          </a:xfrm>
          <a:prstGeom prst="rect">
            <a:avLst/>
          </a:prstGeom>
          <a:noFill/>
          <a:ln/>
        </p:spPr>
        <p:txBody>
          <a:bodyPr wrap="square" lIns="0" tIns="0" rIns="0" bIns="0" rtlCol="0" anchor="ctr"/>
          <a:lstStyle/>
          <a:p>
            <a:pPr marL="0" indent="0">
              <a:buNone/>
            </a:pPr>
            <a:r>
              <a:rPr lang="en-US" sz="1800" b="1" dirty="0">
                <a:solidFill>
                  <a:srgbClr val="22303A"/>
                </a:solidFill>
                <a:latin typeface="Arial" pitchFamily="34" charset="0"/>
                <a:ea typeface="Arial" pitchFamily="34" charset="-122"/>
                <a:cs typeface="Arial" pitchFamily="34" charset="-120"/>
              </a:rPr>
              <a:t>One Exposure from Operations</a:t>
            </a:r>
            <a:endParaRPr lang="en-US" sz="1800" dirty="0"/>
          </a:p>
        </p:txBody>
      </p:sp>
      <p:sp>
        <p:nvSpPr>
          <p:cNvPr id="14" name="Text 12"/>
          <p:cNvSpPr/>
          <p:nvPr/>
        </p:nvSpPr>
        <p:spPr>
          <a:xfrm>
            <a:off x="6583680" y="3154680"/>
            <a:ext cx="4754880" cy="1371600"/>
          </a:xfrm>
          <a:prstGeom prst="rect">
            <a:avLst/>
          </a:prstGeom>
          <a:noFill/>
          <a:ln/>
        </p:spPr>
        <p:txBody>
          <a:bodyPr wrap="square" lIns="0" tIns="0" rIns="0" bIns="0" rtlCol="0" anchor="ctr"/>
          <a:lstStyle/>
          <a:p>
            <a:pPr marL="0" indent="0">
              <a:lnSpc>
                <a:spcPts val="2000"/>
              </a:lnSpc>
              <a:buNone/>
            </a:pPr>
            <a:r>
              <a:rPr lang="en-US" sz="1400" dirty="0">
                <a:solidFill>
                  <a:srgbClr val="22303A"/>
                </a:solidFill>
                <a:latin typeface="Calibri" pitchFamily="34" charset="0"/>
                <a:ea typeface="Calibri" pitchFamily="34" charset="-122"/>
                <a:cs typeface="Calibri" pitchFamily="34" charset="-120"/>
              </a:rPr>
              <a:t>The central repository for cash flow and exposure data. Feeds from Transaction Manager, financial accounting, materials management and electronic bank statements, so the cash position reads from one place instead of assembling itself from several.</a:t>
            </a:r>
            <a:endParaRPr lang="en-US" sz="1400" dirty="0"/>
          </a:p>
        </p:txBody>
      </p:sp>
      <p:sp>
        <p:nvSpPr>
          <p:cNvPr id="15" name="Text 13"/>
          <p:cNvSpPr/>
          <p:nvPr/>
        </p:nvSpPr>
        <p:spPr>
          <a:xfrm>
            <a:off x="6583680" y="4617720"/>
            <a:ext cx="4754880" cy="548640"/>
          </a:xfrm>
          <a:prstGeom prst="rect">
            <a:avLst/>
          </a:prstGeom>
          <a:noFill/>
          <a:ln/>
        </p:spPr>
        <p:txBody>
          <a:bodyPr wrap="square" lIns="0" tIns="0" rIns="0" bIns="0" rtlCol="0" anchor="ctr"/>
          <a:lstStyle/>
          <a:p>
            <a:pPr marL="0" indent="0">
              <a:lnSpc>
                <a:spcPts val="1800"/>
              </a:lnSpc>
              <a:buNone/>
            </a:pPr>
            <a:r>
              <a:rPr lang="en-US" sz="1300" i="1" dirty="0">
                <a:solidFill>
                  <a:srgbClr val="687885"/>
                </a:solidFill>
                <a:latin typeface="Calibri" pitchFamily="34" charset="0"/>
                <a:ea typeface="Calibri" pitchFamily="34" charset="-122"/>
                <a:cs typeface="Calibri" pitchFamily="34" charset="-120"/>
              </a:rPr>
              <a:t>Extended through BAdIs when standard derivation isn't enough.</a:t>
            </a:r>
            <a:endParaRPr lang="en-US" sz="1300" dirty="0"/>
          </a:p>
        </p:txBody>
      </p:sp>
      <p:sp>
        <p:nvSpPr>
          <p:cNvPr id="16" name="Text 14"/>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5</a:t>
            </a:r>
            <a:endParaRPr lang="en-US" sz="1000" dirty="0"/>
          </a:p>
        </p:txBody>
      </p:sp>
      <p:pic>
        <p:nvPicPr>
          <p:cNvPr id="18" name="Picture 17" descr="The image depicts a monkey seated at a desk, typing on a laptop with a coffee cup on the table.&#10;&#10;AI-generated content may be incorrect.">
            <a:extLst>
              <a:ext uri="{FF2B5EF4-FFF2-40B4-BE49-F238E27FC236}">
                <a16:creationId xmlns:a16="http://schemas.microsoft.com/office/drawing/2014/main" id="{05D145E1-08C7-0BE8-810B-5AA3DAAE52A9}"/>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The chain that has to be complete</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Valuation area to accounting principle to ledger. Every link, for every company code.</a:t>
            </a:r>
            <a:endParaRPr lang="en-US" sz="1500" dirty="0"/>
          </a:p>
        </p:txBody>
      </p:sp>
      <p:sp>
        <p:nvSpPr>
          <p:cNvPr id="4" name="Shape 2"/>
          <p:cNvSpPr/>
          <p:nvPr/>
        </p:nvSpPr>
        <p:spPr>
          <a:xfrm>
            <a:off x="640080" y="1920240"/>
            <a:ext cx="2487168" cy="2286000"/>
          </a:xfrm>
          <a:prstGeom prst="roundRect">
            <a:avLst>
              <a:gd name="adj" fmla="val 4800"/>
            </a:avLst>
          </a:prstGeom>
          <a:solidFill>
            <a:srgbClr val="FFFFFF"/>
          </a:solidFill>
          <a:ln w="15875">
            <a:solidFill>
              <a:srgbClr val="0E7A6B"/>
            </a:solidFill>
            <a:prstDash val="solid"/>
          </a:ln>
        </p:spPr>
        <p:txBody>
          <a:bodyPr/>
          <a:lstStyle/>
          <a:p>
            <a:endParaRPr lang="en-US"/>
          </a:p>
        </p:txBody>
      </p:sp>
      <p:sp>
        <p:nvSpPr>
          <p:cNvPr id="5" name="Shape 3"/>
          <p:cNvSpPr/>
          <p:nvPr/>
        </p:nvSpPr>
        <p:spPr>
          <a:xfrm>
            <a:off x="868680" y="2176272"/>
            <a:ext cx="457200" cy="457200"/>
          </a:xfrm>
          <a:prstGeom prst="ellipse">
            <a:avLst/>
          </a:prstGeom>
          <a:solidFill>
            <a:srgbClr val="0E7A6B"/>
          </a:solidFill>
          <a:ln w="12700">
            <a:solidFill>
              <a:srgbClr val="0E7A6B"/>
            </a:solidFill>
            <a:prstDash val="solid"/>
          </a:ln>
        </p:spPr>
        <p:txBody>
          <a:bodyPr/>
          <a:lstStyle/>
          <a:p>
            <a:endParaRPr lang="en-US"/>
          </a:p>
        </p:txBody>
      </p:sp>
      <p:sp>
        <p:nvSpPr>
          <p:cNvPr id="6" name="Text 4"/>
          <p:cNvSpPr/>
          <p:nvPr/>
        </p:nvSpPr>
        <p:spPr>
          <a:xfrm>
            <a:off x="868680" y="2231136"/>
            <a:ext cx="4572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1</a:t>
            </a:r>
            <a:endParaRPr lang="en-US" sz="1500" dirty="0"/>
          </a:p>
        </p:txBody>
      </p:sp>
      <p:sp>
        <p:nvSpPr>
          <p:cNvPr id="7" name="Text 5"/>
          <p:cNvSpPr/>
          <p:nvPr/>
        </p:nvSpPr>
        <p:spPr>
          <a:xfrm>
            <a:off x="868680" y="2743200"/>
            <a:ext cx="2057400" cy="347472"/>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Valuation area</a:t>
            </a:r>
            <a:endParaRPr lang="en-US" sz="1500" dirty="0"/>
          </a:p>
        </p:txBody>
      </p:sp>
      <p:sp>
        <p:nvSpPr>
          <p:cNvPr id="8" name="Text 6"/>
          <p:cNvSpPr/>
          <p:nvPr/>
        </p:nvSpPr>
        <p:spPr>
          <a:xfrm>
            <a:off x="868680" y="3127248"/>
            <a:ext cx="2057400" cy="960120"/>
          </a:xfrm>
          <a:prstGeom prst="rect">
            <a:avLst/>
          </a:prstGeom>
          <a:noFill/>
          <a:ln/>
        </p:spPr>
        <p:txBody>
          <a:bodyPr wrap="square" lIns="0" tIns="0" rIns="0" bIns="0" rtlCol="0" anchor="ctr"/>
          <a:lstStyle/>
          <a:p>
            <a:pPr marL="0" indent="0">
              <a:lnSpc>
                <a:spcPts val="1700"/>
              </a:lnSpc>
              <a:buNone/>
            </a:pPr>
            <a:r>
              <a:rPr lang="en-US" sz="1250" dirty="0">
                <a:solidFill>
                  <a:srgbClr val="687885"/>
                </a:solidFill>
                <a:latin typeface="Calibri" pitchFamily="34" charset="0"/>
                <a:ea typeface="Calibri" pitchFamily="34" charset="-122"/>
                <a:cs typeface="Calibri" pitchFamily="34" charset="-120"/>
              </a:rPr>
              <a:t>A treasury position is held per valuation area — the most granular level of the treasury subledger.</a:t>
            </a:r>
            <a:endParaRPr lang="en-US" sz="1250" dirty="0"/>
          </a:p>
        </p:txBody>
      </p:sp>
      <p:sp>
        <p:nvSpPr>
          <p:cNvPr id="9" name="Shape 7"/>
          <p:cNvSpPr/>
          <p:nvPr/>
        </p:nvSpPr>
        <p:spPr>
          <a:xfrm>
            <a:off x="3218688" y="2944368"/>
            <a:ext cx="365760" cy="237744"/>
          </a:xfrm>
          <a:prstGeom prst="rightArrow">
            <a:avLst/>
          </a:prstGeom>
          <a:solidFill>
            <a:srgbClr val="0E7A6B"/>
          </a:solidFill>
          <a:ln w="12700">
            <a:solidFill>
              <a:srgbClr val="0E7A6B"/>
            </a:solidFill>
            <a:prstDash val="solid"/>
          </a:ln>
        </p:spPr>
        <p:txBody>
          <a:bodyPr/>
          <a:lstStyle/>
          <a:p>
            <a:endParaRPr lang="en-US"/>
          </a:p>
        </p:txBody>
      </p:sp>
      <p:sp>
        <p:nvSpPr>
          <p:cNvPr id="10" name="Shape 8"/>
          <p:cNvSpPr/>
          <p:nvPr/>
        </p:nvSpPr>
        <p:spPr>
          <a:xfrm>
            <a:off x="3493008" y="1920240"/>
            <a:ext cx="2487168" cy="2286000"/>
          </a:xfrm>
          <a:prstGeom prst="roundRect">
            <a:avLst>
              <a:gd name="adj" fmla="val 4800"/>
            </a:avLst>
          </a:prstGeom>
          <a:solidFill>
            <a:srgbClr val="FFFFFF"/>
          </a:solidFill>
          <a:ln w="15875">
            <a:solidFill>
              <a:srgbClr val="0E7A6B"/>
            </a:solidFill>
            <a:prstDash val="solid"/>
          </a:ln>
        </p:spPr>
        <p:txBody>
          <a:bodyPr/>
          <a:lstStyle/>
          <a:p>
            <a:endParaRPr lang="en-US"/>
          </a:p>
        </p:txBody>
      </p:sp>
      <p:sp>
        <p:nvSpPr>
          <p:cNvPr id="11" name="Shape 9"/>
          <p:cNvSpPr/>
          <p:nvPr/>
        </p:nvSpPr>
        <p:spPr>
          <a:xfrm>
            <a:off x="3721608" y="2176272"/>
            <a:ext cx="457200" cy="457200"/>
          </a:xfrm>
          <a:prstGeom prst="ellipse">
            <a:avLst/>
          </a:prstGeom>
          <a:solidFill>
            <a:srgbClr val="0E7A6B"/>
          </a:solidFill>
          <a:ln w="12700">
            <a:solidFill>
              <a:srgbClr val="0E7A6B"/>
            </a:solidFill>
            <a:prstDash val="solid"/>
          </a:ln>
        </p:spPr>
        <p:txBody>
          <a:bodyPr/>
          <a:lstStyle/>
          <a:p>
            <a:endParaRPr lang="en-US"/>
          </a:p>
        </p:txBody>
      </p:sp>
      <p:sp>
        <p:nvSpPr>
          <p:cNvPr id="12" name="Text 10"/>
          <p:cNvSpPr/>
          <p:nvPr/>
        </p:nvSpPr>
        <p:spPr>
          <a:xfrm>
            <a:off x="3721608" y="2231136"/>
            <a:ext cx="4572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2</a:t>
            </a:r>
            <a:endParaRPr lang="en-US" sz="1500" dirty="0"/>
          </a:p>
        </p:txBody>
      </p:sp>
      <p:sp>
        <p:nvSpPr>
          <p:cNvPr id="13" name="Text 11"/>
          <p:cNvSpPr/>
          <p:nvPr/>
        </p:nvSpPr>
        <p:spPr>
          <a:xfrm>
            <a:off x="3721608" y="2743200"/>
            <a:ext cx="2057400" cy="347472"/>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Accounting principle</a:t>
            </a:r>
            <a:endParaRPr lang="en-US" sz="1500" dirty="0"/>
          </a:p>
        </p:txBody>
      </p:sp>
      <p:sp>
        <p:nvSpPr>
          <p:cNvPr id="14" name="Text 12"/>
          <p:cNvSpPr/>
          <p:nvPr/>
        </p:nvSpPr>
        <p:spPr>
          <a:xfrm>
            <a:off x="3721608" y="3127248"/>
            <a:ext cx="2057400" cy="960120"/>
          </a:xfrm>
          <a:prstGeom prst="rect">
            <a:avLst/>
          </a:prstGeom>
          <a:noFill/>
          <a:ln/>
        </p:spPr>
        <p:txBody>
          <a:bodyPr wrap="square" lIns="0" tIns="0" rIns="0" bIns="0" rtlCol="0" anchor="ctr"/>
          <a:lstStyle/>
          <a:p>
            <a:pPr marL="0" indent="0">
              <a:lnSpc>
                <a:spcPts val="1700"/>
              </a:lnSpc>
              <a:buNone/>
            </a:pPr>
            <a:r>
              <a:rPr lang="en-US" sz="1250" dirty="0">
                <a:solidFill>
                  <a:srgbClr val="687885"/>
                </a:solidFill>
                <a:latin typeface="Calibri" pitchFamily="34" charset="0"/>
                <a:ea typeface="Calibri" pitchFamily="34" charset="-122"/>
                <a:cs typeface="Calibri" pitchFamily="34" charset="-120"/>
              </a:rPr>
              <a:t>If the valuation area posts to FI, an accounting principle must be specified.</a:t>
            </a:r>
            <a:endParaRPr lang="en-US" sz="1250" dirty="0"/>
          </a:p>
        </p:txBody>
      </p:sp>
      <p:sp>
        <p:nvSpPr>
          <p:cNvPr id="15" name="Shape 13"/>
          <p:cNvSpPr/>
          <p:nvPr/>
        </p:nvSpPr>
        <p:spPr>
          <a:xfrm>
            <a:off x="6071616" y="2944368"/>
            <a:ext cx="365760" cy="237744"/>
          </a:xfrm>
          <a:prstGeom prst="rightArrow">
            <a:avLst/>
          </a:prstGeom>
          <a:solidFill>
            <a:srgbClr val="0E7A6B"/>
          </a:solidFill>
          <a:ln w="12700">
            <a:solidFill>
              <a:srgbClr val="0E7A6B"/>
            </a:solidFill>
            <a:prstDash val="solid"/>
          </a:ln>
        </p:spPr>
        <p:txBody>
          <a:bodyPr/>
          <a:lstStyle/>
          <a:p>
            <a:endParaRPr lang="en-US"/>
          </a:p>
        </p:txBody>
      </p:sp>
      <p:sp>
        <p:nvSpPr>
          <p:cNvPr id="16" name="Shape 14"/>
          <p:cNvSpPr/>
          <p:nvPr/>
        </p:nvSpPr>
        <p:spPr>
          <a:xfrm>
            <a:off x="6345936" y="1920240"/>
            <a:ext cx="2487168" cy="2286000"/>
          </a:xfrm>
          <a:prstGeom prst="roundRect">
            <a:avLst>
              <a:gd name="adj" fmla="val 4800"/>
            </a:avLst>
          </a:prstGeom>
          <a:solidFill>
            <a:srgbClr val="FFFFFF"/>
          </a:solidFill>
          <a:ln w="15875">
            <a:solidFill>
              <a:srgbClr val="0E7A6B"/>
            </a:solidFill>
            <a:prstDash val="solid"/>
          </a:ln>
        </p:spPr>
        <p:txBody>
          <a:bodyPr/>
          <a:lstStyle/>
          <a:p>
            <a:endParaRPr lang="en-US"/>
          </a:p>
        </p:txBody>
      </p:sp>
      <p:sp>
        <p:nvSpPr>
          <p:cNvPr id="17" name="Shape 15"/>
          <p:cNvSpPr/>
          <p:nvPr/>
        </p:nvSpPr>
        <p:spPr>
          <a:xfrm>
            <a:off x="6574536" y="2176272"/>
            <a:ext cx="457200" cy="457200"/>
          </a:xfrm>
          <a:prstGeom prst="ellipse">
            <a:avLst/>
          </a:prstGeom>
          <a:solidFill>
            <a:srgbClr val="0E7A6B"/>
          </a:solidFill>
          <a:ln w="12700">
            <a:solidFill>
              <a:srgbClr val="0E7A6B"/>
            </a:solidFill>
            <a:prstDash val="solid"/>
          </a:ln>
        </p:spPr>
        <p:txBody>
          <a:bodyPr/>
          <a:lstStyle/>
          <a:p>
            <a:endParaRPr lang="en-US"/>
          </a:p>
        </p:txBody>
      </p:sp>
      <p:sp>
        <p:nvSpPr>
          <p:cNvPr id="18" name="Text 16"/>
          <p:cNvSpPr/>
          <p:nvPr/>
        </p:nvSpPr>
        <p:spPr>
          <a:xfrm>
            <a:off x="6574536" y="2231136"/>
            <a:ext cx="4572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3</a:t>
            </a:r>
            <a:endParaRPr lang="en-US" sz="1500" dirty="0"/>
          </a:p>
        </p:txBody>
      </p:sp>
      <p:sp>
        <p:nvSpPr>
          <p:cNvPr id="19" name="Text 17"/>
          <p:cNvSpPr/>
          <p:nvPr/>
        </p:nvSpPr>
        <p:spPr>
          <a:xfrm>
            <a:off x="6574536" y="2743200"/>
            <a:ext cx="2057400" cy="347472"/>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Ledger</a:t>
            </a:r>
            <a:endParaRPr lang="en-US" sz="1500" dirty="0"/>
          </a:p>
        </p:txBody>
      </p:sp>
      <p:sp>
        <p:nvSpPr>
          <p:cNvPr id="20" name="Text 18"/>
          <p:cNvSpPr/>
          <p:nvPr/>
        </p:nvSpPr>
        <p:spPr>
          <a:xfrm>
            <a:off x="6574536" y="3127248"/>
            <a:ext cx="2057400" cy="960120"/>
          </a:xfrm>
          <a:prstGeom prst="rect">
            <a:avLst/>
          </a:prstGeom>
          <a:noFill/>
          <a:ln/>
        </p:spPr>
        <p:txBody>
          <a:bodyPr wrap="square" lIns="0" tIns="0" rIns="0" bIns="0" rtlCol="0" anchor="ctr"/>
          <a:lstStyle/>
          <a:p>
            <a:pPr marL="0" indent="0">
              <a:lnSpc>
                <a:spcPts val="1700"/>
              </a:lnSpc>
              <a:buNone/>
            </a:pPr>
            <a:r>
              <a:rPr lang="en-US" sz="1250" dirty="0">
                <a:solidFill>
                  <a:srgbClr val="687885"/>
                </a:solidFill>
                <a:latin typeface="Calibri" pitchFamily="34" charset="0"/>
                <a:ea typeface="Calibri" pitchFamily="34" charset="-122"/>
                <a:cs typeface="Calibri" pitchFamily="34" charset="-120"/>
              </a:rPr>
              <a:t>The accounting principle determines which ledger receives the posting.</a:t>
            </a:r>
            <a:endParaRPr lang="en-US" sz="1250" dirty="0"/>
          </a:p>
        </p:txBody>
      </p:sp>
      <p:sp>
        <p:nvSpPr>
          <p:cNvPr id="21" name="Shape 19"/>
          <p:cNvSpPr/>
          <p:nvPr/>
        </p:nvSpPr>
        <p:spPr>
          <a:xfrm>
            <a:off x="8924544" y="2944368"/>
            <a:ext cx="365760" cy="237744"/>
          </a:xfrm>
          <a:prstGeom prst="rightArrow">
            <a:avLst/>
          </a:prstGeom>
          <a:solidFill>
            <a:srgbClr val="0E7A6B"/>
          </a:solidFill>
          <a:ln w="12700">
            <a:solidFill>
              <a:srgbClr val="0E7A6B"/>
            </a:solidFill>
            <a:prstDash val="solid"/>
          </a:ln>
        </p:spPr>
        <p:txBody>
          <a:bodyPr/>
          <a:lstStyle/>
          <a:p>
            <a:endParaRPr lang="en-US"/>
          </a:p>
        </p:txBody>
      </p:sp>
      <p:sp>
        <p:nvSpPr>
          <p:cNvPr id="22" name="Shape 20"/>
          <p:cNvSpPr/>
          <p:nvPr/>
        </p:nvSpPr>
        <p:spPr>
          <a:xfrm>
            <a:off x="9198864" y="1920240"/>
            <a:ext cx="2487168" cy="2286000"/>
          </a:xfrm>
          <a:prstGeom prst="roundRect">
            <a:avLst>
              <a:gd name="adj" fmla="val 4800"/>
            </a:avLst>
          </a:prstGeom>
          <a:solidFill>
            <a:srgbClr val="FFFFFF"/>
          </a:solidFill>
          <a:ln w="15875">
            <a:solidFill>
              <a:srgbClr val="0E7A6B"/>
            </a:solidFill>
            <a:prstDash val="solid"/>
          </a:ln>
        </p:spPr>
        <p:txBody>
          <a:bodyPr/>
          <a:lstStyle/>
          <a:p>
            <a:endParaRPr lang="en-US"/>
          </a:p>
        </p:txBody>
      </p:sp>
      <p:sp>
        <p:nvSpPr>
          <p:cNvPr id="23" name="Shape 21"/>
          <p:cNvSpPr/>
          <p:nvPr/>
        </p:nvSpPr>
        <p:spPr>
          <a:xfrm>
            <a:off x="9427464" y="2176272"/>
            <a:ext cx="457200" cy="457200"/>
          </a:xfrm>
          <a:prstGeom prst="ellipse">
            <a:avLst/>
          </a:prstGeom>
          <a:solidFill>
            <a:srgbClr val="0E7A6B"/>
          </a:solidFill>
          <a:ln w="12700">
            <a:solidFill>
              <a:srgbClr val="0E7A6B"/>
            </a:solidFill>
            <a:prstDash val="solid"/>
          </a:ln>
        </p:spPr>
        <p:txBody>
          <a:bodyPr/>
          <a:lstStyle/>
          <a:p>
            <a:endParaRPr lang="en-US"/>
          </a:p>
        </p:txBody>
      </p:sp>
      <p:sp>
        <p:nvSpPr>
          <p:cNvPr id="24" name="Text 22"/>
          <p:cNvSpPr/>
          <p:nvPr/>
        </p:nvSpPr>
        <p:spPr>
          <a:xfrm>
            <a:off x="9427464" y="2231136"/>
            <a:ext cx="45720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Arial" pitchFamily="34" charset="0"/>
                <a:ea typeface="Arial" pitchFamily="34" charset="-122"/>
                <a:cs typeface="Arial" pitchFamily="34" charset="-120"/>
              </a:rPr>
              <a:t>4</a:t>
            </a:r>
            <a:endParaRPr lang="en-US" sz="1500" dirty="0"/>
          </a:p>
        </p:txBody>
      </p:sp>
      <p:sp>
        <p:nvSpPr>
          <p:cNvPr id="25" name="Text 23"/>
          <p:cNvSpPr/>
          <p:nvPr/>
        </p:nvSpPr>
        <p:spPr>
          <a:xfrm>
            <a:off x="9427464" y="2743200"/>
            <a:ext cx="2057400" cy="347472"/>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Company code</a:t>
            </a:r>
            <a:endParaRPr lang="en-US" sz="1500" dirty="0"/>
          </a:p>
        </p:txBody>
      </p:sp>
      <p:sp>
        <p:nvSpPr>
          <p:cNvPr id="26" name="Text 24"/>
          <p:cNvSpPr/>
          <p:nvPr/>
        </p:nvSpPr>
        <p:spPr>
          <a:xfrm>
            <a:off x="9427464" y="3127248"/>
            <a:ext cx="2057400" cy="960120"/>
          </a:xfrm>
          <a:prstGeom prst="rect">
            <a:avLst/>
          </a:prstGeom>
          <a:noFill/>
          <a:ln/>
        </p:spPr>
        <p:txBody>
          <a:bodyPr wrap="square" lIns="0" tIns="0" rIns="0" bIns="0" rtlCol="0" anchor="ctr"/>
          <a:lstStyle/>
          <a:p>
            <a:pPr marL="0" indent="0">
              <a:lnSpc>
                <a:spcPts val="1700"/>
              </a:lnSpc>
              <a:buNone/>
            </a:pPr>
            <a:r>
              <a:rPr lang="en-US" sz="1250" dirty="0">
                <a:solidFill>
                  <a:srgbClr val="687885"/>
                </a:solidFill>
                <a:latin typeface="Calibri" pitchFamily="34" charset="0"/>
                <a:ea typeface="Calibri" pitchFamily="34" charset="-122"/>
                <a:cs typeface="Calibri" pitchFamily="34" charset="-120"/>
              </a:rPr>
              <a:t>The assignment has to exist for the specific company code being posted.</a:t>
            </a:r>
            <a:endParaRPr lang="en-US" sz="1250" dirty="0"/>
          </a:p>
        </p:txBody>
      </p:sp>
      <p:sp>
        <p:nvSpPr>
          <p:cNvPr id="27" name="Shape 25"/>
          <p:cNvSpPr/>
          <p:nvPr/>
        </p:nvSpPr>
        <p:spPr>
          <a:xfrm>
            <a:off x="640080" y="4617720"/>
            <a:ext cx="10972800" cy="1234440"/>
          </a:xfrm>
          <a:prstGeom prst="roundRect">
            <a:avLst>
              <a:gd name="adj" fmla="val 8889"/>
            </a:avLst>
          </a:prstGeom>
          <a:solidFill>
            <a:srgbClr val="E3F1EE"/>
          </a:solidFill>
          <a:ln w="12700">
            <a:solidFill>
              <a:srgbClr val="0E7A6B"/>
            </a:solidFill>
            <a:prstDash val="solid"/>
          </a:ln>
        </p:spPr>
        <p:txBody>
          <a:bodyPr/>
          <a:lstStyle/>
          <a:p>
            <a:endParaRPr lang="en-US"/>
          </a:p>
        </p:txBody>
      </p:sp>
      <p:sp>
        <p:nvSpPr>
          <p:cNvPr id="28" name="Text 26"/>
          <p:cNvSpPr/>
          <p:nvPr/>
        </p:nvSpPr>
        <p:spPr>
          <a:xfrm>
            <a:off x="960120" y="4846320"/>
            <a:ext cx="10332720" cy="777240"/>
          </a:xfrm>
          <a:prstGeom prst="rect">
            <a:avLst/>
          </a:prstGeom>
          <a:noFill/>
          <a:ln/>
        </p:spPr>
        <p:txBody>
          <a:bodyPr wrap="square" lIns="0" tIns="0" rIns="0" bIns="0" rtlCol="0" anchor="ctr"/>
          <a:lstStyle/>
          <a:p>
            <a:pPr marL="0" indent="0">
              <a:lnSpc>
                <a:spcPts val="2100"/>
              </a:lnSpc>
              <a:buNone/>
            </a:pPr>
            <a:r>
              <a:rPr lang="en-US" sz="1500" b="1" dirty="0">
                <a:solidFill>
                  <a:srgbClr val="0A5D51"/>
                </a:solidFill>
                <a:latin typeface="Calibri" pitchFamily="34" charset="0"/>
                <a:ea typeface="Calibri" pitchFamily="34" charset="-122"/>
                <a:cs typeface="Calibri" pitchFamily="34" charset="-120"/>
              </a:rPr>
              <a:t>S/4HANA enforces this chain far more strictly than classic G/L ever did. In ECC a gap often went unnoticed. Here the posting simply fails.</a:t>
            </a:r>
            <a:endParaRPr lang="en-US" sz="1500" dirty="0"/>
          </a:p>
        </p:txBody>
      </p:sp>
      <p:sp>
        <p:nvSpPr>
          <p:cNvPr id="29" name="Text 27"/>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6</a:t>
            </a:r>
            <a:endParaRPr lang="en-US" sz="1000" dirty="0"/>
          </a:p>
        </p:txBody>
      </p:sp>
      <p:pic>
        <p:nvPicPr>
          <p:cNvPr id="31" name="Picture 30" descr="The image depicts a monkey seated at a desk, typing on a laptop with a coffee cup on the table.&#10;&#10;AI-generated content may be incorrect.">
            <a:extLst>
              <a:ext uri="{FF2B5EF4-FFF2-40B4-BE49-F238E27FC236}">
                <a16:creationId xmlns:a16="http://schemas.microsoft.com/office/drawing/2014/main" id="{C9A65EBC-C365-C875-C008-2D14C1E844A0}"/>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2202B"/>
        </a:solidFill>
        <a:effectLst/>
      </p:bgPr>
    </p:bg>
    <p:spTree>
      <p:nvGrpSpPr>
        <p:cNvPr id="1" name=""/>
        <p:cNvGrpSpPr/>
        <p:nvPr/>
      </p:nvGrpSpPr>
      <p:grpSpPr>
        <a:xfrm>
          <a:off x="0" y="0"/>
          <a:ext cx="0" cy="0"/>
          <a:chOff x="0" y="0"/>
          <a:chExt cx="0" cy="0"/>
        </a:xfrm>
      </p:grpSpPr>
      <p:sp>
        <p:nvSpPr>
          <p:cNvPr id="2" name="Text 0"/>
          <p:cNvSpPr/>
          <p:nvPr/>
        </p:nvSpPr>
        <p:spPr>
          <a:xfrm>
            <a:off x="822960" y="960120"/>
            <a:ext cx="8229600" cy="274320"/>
          </a:xfrm>
          <a:prstGeom prst="rect">
            <a:avLst/>
          </a:prstGeom>
          <a:noFill/>
          <a:ln/>
        </p:spPr>
        <p:txBody>
          <a:bodyPr wrap="square" lIns="0" tIns="0" rIns="0" bIns="0" rtlCol="0" anchor="ctr"/>
          <a:lstStyle/>
          <a:p>
            <a:pPr marL="0" indent="0">
              <a:buNone/>
            </a:pPr>
            <a:r>
              <a:rPr lang="en-US" sz="1200" b="1" kern="0" spc="300" dirty="0">
                <a:solidFill>
                  <a:srgbClr val="B8860F"/>
                </a:solidFill>
                <a:latin typeface="Calibri" pitchFamily="34" charset="0"/>
                <a:ea typeface="Calibri" pitchFamily="34" charset="-122"/>
                <a:cs typeface="Calibri" pitchFamily="34" charset="-120"/>
              </a:rPr>
              <a:t>THE GAP THAT STOPS EVERY POSTING</a:t>
            </a:r>
            <a:endParaRPr lang="en-US" sz="1200" dirty="0"/>
          </a:p>
        </p:txBody>
      </p:sp>
      <p:sp>
        <p:nvSpPr>
          <p:cNvPr id="3" name="Text 1"/>
          <p:cNvSpPr/>
          <p:nvPr/>
        </p:nvSpPr>
        <p:spPr>
          <a:xfrm>
            <a:off x="822960" y="1417320"/>
            <a:ext cx="10515600" cy="1920240"/>
          </a:xfrm>
          <a:prstGeom prst="rect">
            <a:avLst/>
          </a:prstGeom>
          <a:noFill/>
          <a:ln/>
        </p:spPr>
        <p:txBody>
          <a:bodyPr wrap="square" lIns="0" tIns="0" rIns="0" bIns="0" rtlCol="0" anchor="ctr"/>
          <a:lstStyle/>
          <a:p>
            <a:pPr marL="0" indent="0">
              <a:lnSpc>
                <a:spcPts val="4400"/>
              </a:lnSpc>
              <a:buNone/>
            </a:pPr>
            <a:r>
              <a:rPr lang="en-US" sz="3100" b="1" dirty="0">
                <a:solidFill>
                  <a:srgbClr val="FFFFFF"/>
                </a:solidFill>
                <a:latin typeface="Arial" pitchFamily="34" charset="0"/>
                <a:ea typeface="Arial" pitchFamily="34" charset="-122"/>
                <a:cs typeface="Arial" pitchFamily="34" charset="-120"/>
              </a:rPr>
              <a:t>Ninety-five percent of the configuration</a:t>
            </a:r>
            <a:endParaRPr lang="en-US" sz="3100" dirty="0"/>
          </a:p>
          <a:p>
            <a:pPr marL="0" indent="0">
              <a:lnSpc>
                <a:spcPts val="4400"/>
              </a:lnSpc>
              <a:buNone/>
            </a:pPr>
            <a:r>
              <a:rPr lang="en-US" sz="3100" b="1" dirty="0">
                <a:solidFill>
                  <a:srgbClr val="FFFFFF"/>
                </a:solidFill>
                <a:latin typeface="Arial" pitchFamily="34" charset="0"/>
                <a:ea typeface="Arial" pitchFamily="34" charset="-122"/>
                <a:cs typeface="Arial" pitchFamily="34" charset="-120"/>
              </a:rPr>
              <a:t>is complete. The missing five percent</a:t>
            </a:r>
            <a:endParaRPr lang="en-US" sz="3100" dirty="0"/>
          </a:p>
          <a:p>
            <a:pPr marL="0" indent="0">
              <a:lnSpc>
                <a:spcPts val="4400"/>
              </a:lnSpc>
              <a:buNone/>
            </a:pPr>
            <a:r>
              <a:rPr lang="en-US" sz="3100" b="1" dirty="0">
                <a:solidFill>
                  <a:srgbClr val="FFFFFF"/>
                </a:solidFill>
                <a:latin typeface="Arial" pitchFamily="34" charset="0"/>
                <a:ea typeface="Arial" pitchFamily="34" charset="-122"/>
                <a:cs typeface="Arial" pitchFamily="34" charset="-120"/>
              </a:rPr>
              <a:t>is the whole treasury close.</a:t>
            </a:r>
            <a:endParaRPr lang="en-US" sz="3100" dirty="0"/>
          </a:p>
        </p:txBody>
      </p:sp>
      <p:sp>
        <p:nvSpPr>
          <p:cNvPr id="4" name="Shape 2"/>
          <p:cNvSpPr/>
          <p:nvPr/>
        </p:nvSpPr>
        <p:spPr>
          <a:xfrm>
            <a:off x="822960" y="3611880"/>
            <a:ext cx="5120640" cy="1417320"/>
          </a:xfrm>
          <a:prstGeom prst="roundRect">
            <a:avLst>
              <a:gd name="adj" fmla="val 7742"/>
            </a:avLst>
          </a:prstGeom>
          <a:solidFill>
            <a:srgbClr val="1D3340"/>
          </a:solidFill>
          <a:ln w="12700">
            <a:solidFill>
              <a:srgbClr val="36505F"/>
            </a:solidFill>
            <a:prstDash val="solid"/>
          </a:ln>
        </p:spPr>
        <p:txBody>
          <a:bodyPr/>
          <a:lstStyle/>
          <a:p>
            <a:endParaRPr lang="en-US"/>
          </a:p>
        </p:txBody>
      </p:sp>
      <p:sp>
        <p:nvSpPr>
          <p:cNvPr id="5" name="Text 3"/>
          <p:cNvSpPr/>
          <p:nvPr/>
        </p:nvSpPr>
        <p:spPr>
          <a:xfrm>
            <a:off x="1097280" y="3785616"/>
            <a:ext cx="4572000" cy="256032"/>
          </a:xfrm>
          <a:prstGeom prst="rect">
            <a:avLst/>
          </a:prstGeom>
          <a:noFill/>
          <a:ln/>
        </p:spPr>
        <p:txBody>
          <a:bodyPr wrap="square" lIns="0" tIns="0" rIns="0" bIns="0" rtlCol="0" anchor="ctr"/>
          <a:lstStyle/>
          <a:p>
            <a:pPr marL="0" indent="0">
              <a:buNone/>
            </a:pPr>
            <a:r>
              <a:rPr lang="en-US" sz="1050" b="1" kern="0" spc="200" dirty="0">
                <a:solidFill>
                  <a:srgbClr val="8CA5B3"/>
                </a:solidFill>
                <a:latin typeface="Calibri" pitchFamily="34" charset="0"/>
                <a:ea typeface="Calibri" pitchFamily="34" charset="-122"/>
                <a:cs typeface="Calibri" pitchFamily="34" charset="-120"/>
              </a:rPr>
              <a:t>WHAT YOU SEE</a:t>
            </a:r>
            <a:endParaRPr lang="en-US" sz="1050" dirty="0"/>
          </a:p>
        </p:txBody>
      </p:sp>
      <p:sp>
        <p:nvSpPr>
          <p:cNvPr id="6" name="Text 4"/>
          <p:cNvSpPr/>
          <p:nvPr/>
        </p:nvSpPr>
        <p:spPr>
          <a:xfrm>
            <a:off x="1097280" y="4069080"/>
            <a:ext cx="4572000" cy="822960"/>
          </a:xfrm>
          <a:prstGeom prst="rect">
            <a:avLst/>
          </a:prstGeom>
          <a:noFill/>
          <a:ln/>
        </p:spPr>
        <p:txBody>
          <a:bodyPr wrap="square" lIns="0" tIns="0" rIns="0" bIns="0" rtlCol="0" anchor="ctr"/>
          <a:lstStyle/>
          <a:p>
            <a:pPr marL="0" indent="0">
              <a:lnSpc>
                <a:spcPts val="1900"/>
              </a:lnSpc>
              <a:buNone/>
            </a:pPr>
            <a:r>
              <a:rPr lang="en-US" sz="1400" dirty="0">
                <a:solidFill>
                  <a:srgbClr val="C6D6DE"/>
                </a:solidFill>
                <a:latin typeface="Calibri" pitchFamily="34" charset="0"/>
                <a:ea typeface="Calibri" pitchFamily="34" charset="-122"/>
                <a:cs typeface="Calibri" pitchFamily="34" charset="-120"/>
              </a:rPr>
              <a:t>Treasury postings fail. The error points at accounting, not at Treasury, so the investigation starts in the wrong module.</a:t>
            </a:r>
            <a:endParaRPr lang="en-US" sz="1400" dirty="0"/>
          </a:p>
        </p:txBody>
      </p:sp>
      <p:sp>
        <p:nvSpPr>
          <p:cNvPr id="7" name="Shape 5"/>
          <p:cNvSpPr/>
          <p:nvPr/>
        </p:nvSpPr>
        <p:spPr>
          <a:xfrm>
            <a:off x="6263640" y="3611880"/>
            <a:ext cx="5120640" cy="1417320"/>
          </a:xfrm>
          <a:prstGeom prst="roundRect">
            <a:avLst>
              <a:gd name="adj" fmla="val 7742"/>
            </a:avLst>
          </a:prstGeom>
          <a:solidFill>
            <a:srgbClr val="0A5D51"/>
          </a:solidFill>
          <a:ln w="12700">
            <a:solidFill>
              <a:srgbClr val="0E7A6B"/>
            </a:solidFill>
            <a:prstDash val="solid"/>
          </a:ln>
        </p:spPr>
        <p:txBody>
          <a:bodyPr/>
          <a:lstStyle/>
          <a:p>
            <a:endParaRPr lang="en-US"/>
          </a:p>
        </p:txBody>
      </p:sp>
      <p:sp>
        <p:nvSpPr>
          <p:cNvPr id="8" name="Text 6"/>
          <p:cNvSpPr/>
          <p:nvPr/>
        </p:nvSpPr>
        <p:spPr>
          <a:xfrm>
            <a:off x="6537960" y="3785616"/>
            <a:ext cx="4572000" cy="256032"/>
          </a:xfrm>
          <a:prstGeom prst="rect">
            <a:avLst/>
          </a:prstGeom>
          <a:noFill/>
          <a:ln/>
        </p:spPr>
        <p:txBody>
          <a:bodyPr wrap="square" lIns="0" tIns="0" rIns="0" bIns="0" rtlCol="0" anchor="ctr"/>
          <a:lstStyle/>
          <a:p>
            <a:pPr marL="0" indent="0">
              <a:buNone/>
            </a:pPr>
            <a:r>
              <a:rPr lang="en-US" sz="1050" b="1" kern="0" spc="200" dirty="0">
                <a:solidFill>
                  <a:srgbClr val="A9DDD3"/>
                </a:solidFill>
                <a:latin typeface="Calibri" pitchFamily="34" charset="0"/>
                <a:ea typeface="Calibri" pitchFamily="34" charset="-122"/>
                <a:cs typeface="Calibri" pitchFamily="34" charset="-120"/>
              </a:rPr>
              <a:t>WHAT IT ACTUALLY IS</a:t>
            </a:r>
            <a:endParaRPr lang="en-US" sz="1050" dirty="0"/>
          </a:p>
        </p:txBody>
      </p:sp>
      <p:sp>
        <p:nvSpPr>
          <p:cNvPr id="9" name="Text 7"/>
          <p:cNvSpPr/>
          <p:nvPr/>
        </p:nvSpPr>
        <p:spPr>
          <a:xfrm>
            <a:off x="6537960" y="4069080"/>
            <a:ext cx="4572000" cy="822960"/>
          </a:xfrm>
          <a:prstGeom prst="rect">
            <a:avLst/>
          </a:prstGeom>
          <a:noFill/>
          <a:ln/>
        </p:spPr>
        <p:txBody>
          <a:bodyPr wrap="square" lIns="0" tIns="0" rIns="0" bIns="0" rtlCol="0" anchor="ctr"/>
          <a:lstStyle/>
          <a:p>
            <a:pPr marL="0" indent="0">
              <a:lnSpc>
                <a:spcPts val="1900"/>
              </a:lnSpc>
              <a:buNone/>
            </a:pPr>
            <a:r>
              <a:rPr lang="en-US" sz="1400" dirty="0">
                <a:solidFill>
                  <a:srgbClr val="E3F1EE"/>
                </a:solidFill>
                <a:latin typeface="Calibri" pitchFamily="34" charset="0"/>
                <a:ea typeface="Calibri" pitchFamily="34" charset="-122"/>
                <a:cs typeface="Calibri" pitchFamily="34" charset="-120"/>
              </a:rPr>
              <a:t>One accounting principle not mapped to a ledger, for one company code. A single missing assignment in Customizing.</a:t>
            </a:r>
            <a:endParaRPr lang="en-US" sz="1400" dirty="0"/>
          </a:p>
        </p:txBody>
      </p:sp>
      <p:sp>
        <p:nvSpPr>
          <p:cNvPr id="10" name="Text 8"/>
          <p:cNvSpPr/>
          <p:nvPr/>
        </p:nvSpPr>
        <p:spPr>
          <a:xfrm>
            <a:off x="822960" y="5394960"/>
            <a:ext cx="10515600" cy="457200"/>
          </a:xfrm>
          <a:prstGeom prst="rect">
            <a:avLst/>
          </a:prstGeom>
          <a:noFill/>
          <a:ln/>
        </p:spPr>
        <p:txBody>
          <a:bodyPr wrap="square" lIns="0" tIns="0" rIns="0" bIns="0" rtlCol="0" anchor="ctr"/>
          <a:lstStyle/>
          <a:p>
            <a:pPr marL="0" indent="0">
              <a:buNone/>
            </a:pPr>
            <a:r>
              <a:rPr lang="en-US" sz="1550" dirty="0">
                <a:solidFill>
                  <a:srgbClr val="B8860F"/>
                </a:solidFill>
                <a:latin typeface="Calibri" pitchFamily="34" charset="0"/>
                <a:ea typeface="Calibri" pitchFamily="34" charset="-122"/>
                <a:cs typeface="Calibri" pitchFamily="34" charset="-120"/>
              </a:rPr>
              <a:t>Check the mapping for every company code and every valuation area before go-live — not for the ones you tested.</a:t>
            </a:r>
            <a:endParaRPr lang="en-US" sz="1550" dirty="0"/>
          </a:p>
        </p:txBody>
      </p:sp>
      <p:pic>
        <p:nvPicPr>
          <p:cNvPr id="12" name="Picture 11" descr="The image depicts a monkey seated at a desk, typing on a laptop with a coffee cup on the table.&#10;&#10;AI-generated content may be incorrect.">
            <a:extLst>
              <a:ext uri="{FF2B5EF4-FFF2-40B4-BE49-F238E27FC236}">
                <a16:creationId xmlns:a16="http://schemas.microsoft.com/office/drawing/2014/main" id="{78653AE9-0C59-4441-FFF5-7B721731C082}"/>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Hedging and exposures got joined up</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The link that used to be manual is now part of the data model.</a:t>
            </a:r>
            <a:endParaRPr lang="en-US" sz="1500" dirty="0"/>
          </a:p>
        </p:txBody>
      </p:sp>
      <p:sp>
        <p:nvSpPr>
          <p:cNvPr id="4" name="Shape 2"/>
          <p:cNvSpPr/>
          <p:nvPr/>
        </p:nvSpPr>
        <p:spPr>
          <a:xfrm>
            <a:off x="640080" y="1783080"/>
            <a:ext cx="5349240" cy="3063240"/>
          </a:xfrm>
          <a:prstGeom prst="roundRect">
            <a:avLst>
              <a:gd name="adj" fmla="val 3582"/>
            </a:avLst>
          </a:prstGeom>
          <a:solidFill>
            <a:srgbClr val="FFFFFF"/>
          </a:solidFill>
          <a:ln w="19050">
            <a:solidFill>
              <a:srgbClr val="0E7A6B"/>
            </a:solidFill>
            <a:prstDash val="solid"/>
          </a:ln>
        </p:spPr>
        <p:txBody>
          <a:bodyPr/>
          <a:lstStyle/>
          <a:p>
            <a:endParaRPr lang="en-US"/>
          </a:p>
        </p:txBody>
      </p:sp>
      <p:sp>
        <p:nvSpPr>
          <p:cNvPr id="5" name="Text 3"/>
          <p:cNvSpPr/>
          <p:nvPr/>
        </p:nvSpPr>
        <p:spPr>
          <a:xfrm>
            <a:off x="960120" y="2057400"/>
            <a:ext cx="4754880" cy="384048"/>
          </a:xfrm>
          <a:prstGeom prst="rect">
            <a:avLst/>
          </a:prstGeom>
          <a:noFill/>
          <a:ln/>
        </p:spPr>
        <p:txBody>
          <a:bodyPr wrap="square" lIns="0" tIns="0" rIns="0" bIns="0" rtlCol="0" anchor="ctr"/>
          <a:lstStyle/>
          <a:p>
            <a:pPr marL="0" indent="0">
              <a:buNone/>
            </a:pPr>
            <a:r>
              <a:rPr lang="en-US" sz="1900" b="1" dirty="0">
                <a:solidFill>
                  <a:srgbClr val="22303A"/>
                </a:solidFill>
                <a:latin typeface="Arial" pitchFamily="34" charset="0"/>
                <a:ea typeface="Arial" pitchFamily="34" charset="-122"/>
                <a:cs typeface="Arial" pitchFamily="34" charset="-120"/>
              </a:rPr>
              <a:t>Exposure Management 2.0</a:t>
            </a:r>
            <a:endParaRPr lang="en-US" sz="1900" dirty="0"/>
          </a:p>
        </p:txBody>
      </p:sp>
      <p:sp>
        <p:nvSpPr>
          <p:cNvPr id="6" name="Text 4"/>
          <p:cNvSpPr/>
          <p:nvPr/>
        </p:nvSpPr>
        <p:spPr>
          <a:xfrm>
            <a:off x="960120" y="2606040"/>
            <a:ext cx="4754880" cy="2011680"/>
          </a:xfrm>
          <a:prstGeom prst="rect">
            <a:avLst/>
          </a:prstGeom>
          <a:noFill/>
          <a:ln/>
        </p:spPr>
        <p:txBody>
          <a:bodyPr wrap="square" lIns="0" tIns="0" rIns="0" bIns="0" rtlCol="0" anchor="ctr"/>
          <a:lstStyle/>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Integrates natively with hedge accounting for exposures</a:t>
            </a:r>
            <a:endParaRPr lang="en-US" sz="1400" dirty="0"/>
          </a:p>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Exposures can be assigned directly to a hedge plan</a:t>
            </a:r>
            <a:endParaRPr lang="en-US" sz="1400" dirty="0"/>
          </a:p>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Exposure positions are visible from inside hedge accounting</a:t>
            </a:r>
            <a:endParaRPr lang="en-US" sz="1400" dirty="0"/>
          </a:p>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Removes the spreadsheet that used to sit between the two</a:t>
            </a:r>
            <a:endParaRPr lang="en-US" sz="1400" dirty="0"/>
          </a:p>
        </p:txBody>
      </p:sp>
      <p:sp>
        <p:nvSpPr>
          <p:cNvPr id="7" name="Shape 5"/>
          <p:cNvSpPr/>
          <p:nvPr/>
        </p:nvSpPr>
        <p:spPr>
          <a:xfrm>
            <a:off x="6263640" y="1783080"/>
            <a:ext cx="5349240" cy="3063240"/>
          </a:xfrm>
          <a:prstGeom prst="roundRect">
            <a:avLst>
              <a:gd name="adj" fmla="val 3582"/>
            </a:avLst>
          </a:prstGeom>
          <a:solidFill>
            <a:srgbClr val="FFFFFF"/>
          </a:solidFill>
          <a:ln w="19050">
            <a:solidFill>
              <a:srgbClr val="B8860F"/>
            </a:solidFill>
            <a:prstDash val="solid"/>
          </a:ln>
        </p:spPr>
        <p:txBody>
          <a:bodyPr/>
          <a:lstStyle/>
          <a:p>
            <a:endParaRPr lang="en-US"/>
          </a:p>
        </p:txBody>
      </p:sp>
      <p:sp>
        <p:nvSpPr>
          <p:cNvPr id="8" name="Text 6"/>
          <p:cNvSpPr/>
          <p:nvPr/>
        </p:nvSpPr>
        <p:spPr>
          <a:xfrm>
            <a:off x="6583680" y="2057400"/>
            <a:ext cx="4754880" cy="384048"/>
          </a:xfrm>
          <a:prstGeom prst="rect">
            <a:avLst/>
          </a:prstGeom>
          <a:noFill/>
          <a:ln/>
        </p:spPr>
        <p:txBody>
          <a:bodyPr wrap="square" lIns="0" tIns="0" rIns="0" bIns="0" rtlCol="0" anchor="ctr"/>
          <a:lstStyle/>
          <a:p>
            <a:pPr marL="0" indent="0">
              <a:buNone/>
            </a:pPr>
            <a:r>
              <a:rPr lang="en-US" sz="1900" b="1" dirty="0">
                <a:solidFill>
                  <a:srgbClr val="22303A"/>
                </a:solidFill>
                <a:latin typeface="Arial" pitchFamily="34" charset="0"/>
                <a:ea typeface="Arial" pitchFamily="34" charset="-122"/>
                <a:cs typeface="Arial" pitchFamily="34" charset="-120"/>
              </a:rPr>
              <a:t>Position management</a:t>
            </a:r>
            <a:endParaRPr lang="en-US" sz="1900" dirty="0"/>
          </a:p>
        </p:txBody>
      </p:sp>
      <p:sp>
        <p:nvSpPr>
          <p:cNvPr id="9" name="Text 7"/>
          <p:cNvSpPr/>
          <p:nvPr/>
        </p:nvSpPr>
        <p:spPr>
          <a:xfrm>
            <a:off x="6583680" y="2606040"/>
            <a:ext cx="4754880" cy="2011680"/>
          </a:xfrm>
          <a:prstGeom prst="rect">
            <a:avLst/>
          </a:prstGeom>
          <a:noFill/>
          <a:ln/>
        </p:spPr>
        <p:txBody>
          <a:bodyPr wrap="square" lIns="0" tIns="0" rIns="0" bIns="0" rtlCol="0" anchor="ctr"/>
          <a:lstStyle/>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Internal position management — the ledger position, the basis for valuation</a:t>
            </a:r>
            <a:endParaRPr lang="en-US" sz="1400" dirty="0"/>
          </a:p>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External position management — the processes run with counterparties</a:t>
            </a:r>
            <a:endParaRPr lang="en-US" sz="1400" dirty="0"/>
          </a:p>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The position management procedure decides which valuation steps run</a:t>
            </a:r>
            <a:endParaRPr lang="en-US" sz="1400" dirty="0"/>
          </a:p>
          <a:p>
            <a:pPr marL="342900" indent="-342900">
              <a:spcAft>
                <a:spcPts val="1000"/>
              </a:spcAft>
              <a:buSzPct val="100000"/>
              <a:buChar char="•"/>
            </a:pPr>
            <a:r>
              <a:rPr lang="en-US" sz="1400" dirty="0">
                <a:solidFill>
                  <a:srgbClr val="22303A"/>
                </a:solidFill>
                <a:latin typeface="Calibri" pitchFamily="34" charset="0"/>
                <a:ea typeface="Calibri" pitchFamily="34" charset="-122"/>
                <a:cs typeface="Calibri" pitchFamily="34" charset="-120"/>
              </a:rPr>
              <a:t>Hedge accounting rules govern valuation through designation and release</a:t>
            </a:r>
            <a:endParaRPr lang="en-US" sz="1400" dirty="0"/>
          </a:p>
        </p:txBody>
      </p:sp>
      <p:sp>
        <p:nvSpPr>
          <p:cNvPr id="10" name="Shape 8"/>
          <p:cNvSpPr/>
          <p:nvPr/>
        </p:nvSpPr>
        <p:spPr>
          <a:xfrm>
            <a:off x="640080" y="5120640"/>
            <a:ext cx="10972800" cy="731520"/>
          </a:xfrm>
          <a:prstGeom prst="roundRect">
            <a:avLst>
              <a:gd name="adj" fmla="val 12500"/>
            </a:avLst>
          </a:prstGeom>
          <a:solidFill>
            <a:srgbClr val="FBF2DE"/>
          </a:solidFill>
          <a:ln w="12700">
            <a:solidFill>
              <a:srgbClr val="E8D7A8"/>
            </a:solidFill>
            <a:prstDash val="solid"/>
          </a:ln>
        </p:spPr>
        <p:txBody>
          <a:bodyPr/>
          <a:lstStyle/>
          <a:p>
            <a:endParaRPr lang="en-US"/>
          </a:p>
        </p:txBody>
      </p:sp>
      <p:sp>
        <p:nvSpPr>
          <p:cNvPr id="11" name="Text 9"/>
          <p:cNvSpPr/>
          <p:nvPr/>
        </p:nvSpPr>
        <p:spPr>
          <a:xfrm>
            <a:off x="960120" y="5285232"/>
            <a:ext cx="10332720" cy="457200"/>
          </a:xfrm>
          <a:prstGeom prst="rect">
            <a:avLst/>
          </a:prstGeom>
          <a:noFill/>
          <a:ln/>
        </p:spPr>
        <p:txBody>
          <a:bodyPr wrap="square" lIns="0" tIns="0" rIns="0" bIns="0" rtlCol="0" anchor="ctr"/>
          <a:lstStyle/>
          <a:p>
            <a:pPr marL="0" indent="0">
              <a:buNone/>
            </a:pPr>
            <a:r>
              <a:rPr lang="en-US" sz="1450" dirty="0">
                <a:solidFill>
                  <a:srgbClr val="7A5A0C"/>
                </a:solidFill>
                <a:latin typeface="Calibri" pitchFamily="34" charset="0"/>
                <a:ea typeface="Calibri" pitchFamily="34" charset="-122"/>
                <a:cs typeface="Calibri" pitchFamily="34" charset="-120"/>
              </a:rPr>
              <a:t>Both areas assume parallel valuation is configured correctly. If the chain on the previous slide is broken, hedge accounting breaks with it.</a:t>
            </a:r>
            <a:endParaRPr lang="en-US" sz="1450" dirty="0"/>
          </a:p>
        </p:txBody>
      </p:sp>
      <p:sp>
        <p:nvSpPr>
          <p:cNvPr id="12" name="Text 10"/>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8</a:t>
            </a:r>
            <a:endParaRPr lang="en-US" sz="1000" dirty="0"/>
          </a:p>
        </p:txBody>
      </p:sp>
      <p:pic>
        <p:nvPicPr>
          <p:cNvPr id="14" name="Picture 13" descr="The image depicts a monkey seated at a desk, typing on a laptop with a coffee cup on the table.&#10;&#10;AI-generated content may be incorrect.">
            <a:extLst>
              <a:ext uri="{FF2B5EF4-FFF2-40B4-BE49-F238E27FC236}">
                <a16:creationId xmlns:a16="http://schemas.microsoft.com/office/drawing/2014/main" id="{A8CB5653-06D8-D00A-98B6-E02DBD86E927}"/>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40080" y="402336"/>
            <a:ext cx="10881360" cy="658368"/>
          </a:xfrm>
          <a:prstGeom prst="rect">
            <a:avLst/>
          </a:prstGeom>
          <a:noFill/>
          <a:ln/>
        </p:spPr>
        <p:txBody>
          <a:bodyPr wrap="square" lIns="0" tIns="0" rIns="0" bIns="0" rtlCol="0" anchor="ctr"/>
          <a:lstStyle/>
          <a:p>
            <a:pPr marL="0" indent="0">
              <a:buNone/>
            </a:pPr>
            <a:r>
              <a:rPr lang="en-US" sz="3300" b="1" dirty="0">
                <a:solidFill>
                  <a:srgbClr val="22303A"/>
                </a:solidFill>
                <a:latin typeface="Arial" pitchFamily="34" charset="0"/>
                <a:ea typeface="Arial" pitchFamily="34" charset="-122"/>
                <a:cs typeface="Arial" pitchFamily="34" charset="-120"/>
              </a:rPr>
              <a:t>What to check before go-live</a:t>
            </a:r>
            <a:endParaRPr lang="en-US" sz="3300" dirty="0"/>
          </a:p>
        </p:txBody>
      </p:sp>
      <p:sp>
        <p:nvSpPr>
          <p:cNvPr id="3" name="Text 1"/>
          <p:cNvSpPr/>
          <p:nvPr/>
        </p:nvSpPr>
        <p:spPr>
          <a:xfrm>
            <a:off x="640080" y="1069848"/>
            <a:ext cx="10881360" cy="365760"/>
          </a:xfrm>
          <a:prstGeom prst="rect">
            <a:avLst/>
          </a:prstGeom>
          <a:noFill/>
          <a:ln/>
        </p:spPr>
        <p:txBody>
          <a:bodyPr wrap="square" lIns="0" tIns="0" rIns="0" bIns="0" rtlCol="0" anchor="ctr"/>
          <a:lstStyle/>
          <a:p>
            <a:pPr marL="0" indent="0">
              <a:buNone/>
            </a:pPr>
            <a:r>
              <a:rPr lang="en-US" sz="1500" i="1" dirty="0">
                <a:solidFill>
                  <a:srgbClr val="687885"/>
                </a:solidFill>
                <a:latin typeface="Calibri" pitchFamily="34" charset="0"/>
                <a:ea typeface="Calibri" pitchFamily="34" charset="-122"/>
                <a:cs typeface="Calibri" pitchFamily="34" charset="-120"/>
              </a:rPr>
              <a:t>The items that surface late and cost the most.</a:t>
            </a:r>
            <a:endParaRPr lang="en-US" sz="1500" dirty="0"/>
          </a:p>
        </p:txBody>
      </p:sp>
      <p:sp>
        <p:nvSpPr>
          <p:cNvPr id="4" name="Shape 2"/>
          <p:cNvSpPr/>
          <p:nvPr/>
        </p:nvSpPr>
        <p:spPr>
          <a:xfrm>
            <a:off x="640080" y="1783080"/>
            <a:ext cx="10972800" cy="804672"/>
          </a:xfrm>
          <a:prstGeom prst="roundRect">
            <a:avLst>
              <a:gd name="adj" fmla="val 11364"/>
            </a:avLst>
          </a:prstGeom>
          <a:solidFill>
            <a:srgbClr val="FFFFFF"/>
          </a:solidFill>
          <a:ln w="12700">
            <a:solidFill>
              <a:srgbClr val="DDE3E8"/>
            </a:solidFill>
            <a:prstDash val="solid"/>
          </a:ln>
        </p:spPr>
        <p:txBody>
          <a:bodyPr/>
          <a:lstStyle/>
          <a:p>
            <a:endParaRPr lang="en-US"/>
          </a:p>
        </p:txBody>
      </p:sp>
      <p:sp>
        <p:nvSpPr>
          <p:cNvPr id="5" name="Text 3"/>
          <p:cNvSpPr/>
          <p:nvPr/>
        </p:nvSpPr>
        <p:spPr>
          <a:xfrm>
            <a:off x="914400" y="1901952"/>
            <a:ext cx="548640" cy="365760"/>
          </a:xfrm>
          <a:prstGeom prst="rect">
            <a:avLst/>
          </a:prstGeom>
          <a:noFill/>
          <a:ln/>
        </p:spPr>
        <p:txBody>
          <a:bodyPr wrap="square" lIns="0" tIns="0" rIns="0" bIns="0" rtlCol="0" anchor="ctr"/>
          <a:lstStyle/>
          <a:p>
            <a:pPr marL="0" indent="0">
              <a:buNone/>
            </a:pPr>
            <a:r>
              <a:rPr lang="en-US" sz="1700" b="1" dirty="0">
                <a:solidFill>
                  <a:srgbClr val="0E7A6B"/>
                </a:solidFill>
                <a:latin typeface="Arial" pitchFamily="34" charset="0"/>
                <a:ea typeface="Arial" pitchFamily="34" charset="-122"/>
                <a:cs typeface="Arial" pitchFamily="34" charset="-120"/>
              </a:rPr>
              <a:t>01</a:t>
            </a:r>
            <a:endParaRPr lang="en-US" sz="1700" dirty="0"/>
          </a:p>
        </p:txBody>
      </p:sp>
      <p:sp>
        <p:nvSpPr>
          <p:cNvPr id="6" name="Text 4"/>
          <p:cNvSpPr/>
          <p:nvPr/>
        </p:nvSpPr>
        <p:spPr>
          <a:xfrm>
            <a:off x="1572768" y="1883664"/>
            <a:ext cx="42062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Valuation area to accounting principle to ledger</a:t>
            </a:r>
            <a:endParaRPr lang="en-US" sz="1500" dirty="0"/>
          </a:p>
        </p:txBody>
      </p:sp>
      <p:sp>
        <p:nvSpPr>
          <p:cNvPr id="7" name="Text 5"/>
          <p:cNvSpPr/>
          <p:nvPr/>
        </p:nvSpPr>
        <p:spPr>
          <a:xfrm>
            <a:off x="5943600" y="1911096"/>
            <a:ext cx="5394960" cy="548640"/>
          </a:xfrm>
          <a:prstGeom prst="rect">
            <a:avLst/>
          </a:prstGeom>
          <a:noFill/>
          <a:ln/>
        </p:spPr>
        <p:txBody>
          <a:bodyPr wrap="square" lIns="0" tIns="0" rIns="0" bIns="0" rtlCol="0" anchor="ctr"/>
          <a:lstStyle/>
          <a:p>
            <a:pPr marL="0" indent="0">
              <a:lnSpc>
                <a:spcPts val="1800"/>
              </a:lnSpc>
              <a:buNone/>
            </a:pPr>
            <a:r>
              <a:rPr lang="en-US" sz="1300" dirty="0">
                <a:solidFill>
                  <a:srgbClr val="687885"/>
                </a:solidFill>
                <a:latin typeface="Calibri" pitchFamily="34" charset="0"/>
                <a:ea typeface="Calibri" pitchFamily="34" charset="-122"/>
                <a:cs typeface="Calibri" pitchFamily="34" charset="-120"/>
              </a:rPr>
              <a:t>Verified for every company code, not just the ones in scope for testing.</a:t>
            </a:r>
            <a:endParaRPr lang="en-US" sz="1300" dirty="0"/>
          </a:p>
        </p:txBody>
      </p:sp>
      <p:sp>
        <p:nvSpPr>
          <p:cNvPr id="8" name="Shape 6"/>
          <p:cNvSpPr/>
          <p:nvPr/>
        </p:nvSpPr>
        <p:spPr>
          <a:xfrm>
            <a:off x="640080" y="2660904"/>
            <a:ext cx="10972800" cy="804672"/>
          </a:xfrm>
          <a:prstGeom prst="roundRect">
            <a:avLst>
              <a:gd name="adj" fmla="val 11364"/>
            </a:avLst>
          </a:prstGeom>
          <a:solidFill>
            <a:srgbClr val="FFFFFF"/>
          </a:solidFill>
          <a:ln w="12700">
            <a:solidFill>
              <a:srgbClr val="DDE3E8"/>
            </a:solidFill>
            <a:prstDash val="solid"/>
          </a:ln>
        </p:spPr>
        <p:txBody>
          <a:bodyPr/>
          <a:lstStyle/>
          <a:p>
            <a:endParaRPr lang="en-US"/>
          </a:p>
        </p:txBody>
      </p:sp>
      <p:sp>
        <p:nvSpPr>
          <p:cNvPr id="9" name="Text 7"/>
          <p:cNvSpPr/>
          <p:nvPr/>
        </p:nvSpPr>
        <p:spPr>
          <a:xfrm>
            <a:off x="914400" y="2779776"/>
            <a:ext cx="548640" cy="365760"/>
          </a:xfrm>
          <a:prstGeom prst="rect">
            <a:avLst/>
          </a:prstGeom>
          <a:noFill/>
          <a:ln/>
        </p:spPr>
        <p:txBody>
          <a:bodyPr wrap="square" lIns="0" tIns="0" rIns="0" bIns="0" rtlCol="0" anchor="ctr"/>
          <a:lstStyle/>
          <a:p>
            <a:pPr marL="0" indent="0">
              <a:buNone/>
            </a:pPr>
            <a:r>
              <a:rPr lang="en-US" sz="1700" b="1" dirty="0">
                <a:solidFill>
                  <a:srgbClr val="0E7A6B"/>
                </a:solidFill>
                <a:latin typeface="Arial" pitchFamily="34" charset="0"/>
                <a:ea typeface="Arial" pitchFamily="34" charset="-122"/>
                <a:cs typeface="Arial" pitchFamily="34" charset="-120"/>
              </a:rPr>
              <a:t>02</a:t>
            </a:r>
            <a:endParaRPr lang="en-US" sz="1700" dirty="0"/>
          </a:p>
        </p:txBody>
      </p:sp>
      <p:sp>
        <p:nvSpPr>
          <p:cNvPr id="10" name="Text 8"/>
          <p:cNvSpPr/>
          <p:nvPr/>
        </p:nvSpPr>
        <p:spPr>
          <a:xfrm>
            <a:off x="1572768" y="2761488"/>
            <a:ext cx="42062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Bank account approval workflow</a:t>
            </a:r>
            <a:endParaRPr lang="en-US" sz="1500" dirty="0"/>
          </a:p>
        </p:txBody>
      </p:sp>
      <p:sp>
        <p:nvSpPr>
          <p:cNvPr id="11" name="Text 9"/>
          <p:cNvSpPr/>
          <p:nvPr/>
        </p:nvSpPr>
        <p:spPr>
          <a:xfrm>
            <a:off x="5943600" y="2788920"/>
            <a:ext cx="5394960" cy="548640"/>
          </a:xfrm>
          <a:prstGeom prst="rect">
            <a:avLst/>
          </a:prstGeom>
          <a:noFill/>
          <a:ln/>
        </p:spPr>
        <p:txBody>
          <a:bodyPr wrap="square" lIns="0" tIns="0" rIns="0" bIns="0" rtlCol="0" anchor="ctr"/>
          <a:lstStyle/>
          <a:p>
            <a:pPr marL="0" indent="0">
              <a:lnSpc>
                <a:spcPts val="1800"/>
              </a:lnSpc>
              <a:buNone/>
            </a:pPr>
            <a:r>
              <a:rPr lang="en-US" sz="1300" dirty="0">
                <a:solidFill>
                  <a:srgbClr val="687885"/>
                </a:solidFill>
                <a:latin typeface="Calibri" pitchFamily="34" charset="0"/>
                <a:ea typeface="Calibri" pitchFamily="34" charset="-122"/>
                <a:cs typeface="Calibri" pitchFamily="34" charset="-120"/>
              </a:rPr>
              <a:t>Designed, assigned and tested. Treasury now owns a governance process it didn't run before.</a:t>
            </a:r>
            <a:endParaRPr lang="en-US" sz="1300" dirty="0"/>
          </a:p>
        </p:txBody>
      </p:sp>
      <p:sp>
        <p:nvSpPr>
          <p:cNvPr id="12" name="Shape 10"/>
          <p:cNvSpPr/>
          <p:nvPr/>
        </p:nvSpPr>
        <p:spPr>
          <a:xfrm>
            <a:off x="640080" y="3538728"/>
            <a:ext cx="10972800" cy="804672"/>
          </a:xfrm>
          <a:prstGeom prst="roundRect">
            <a:avLst>
              <a:gd name="adj" fmla="val 11364"/>
            </a:avLst>
          </a:prstGeom>
          <a:solidFill>
            <a:srgbClr val="FFFFFF"/>
          </a:solidFill>
          <a:ln w="12700">
            <a:solidFill>
              <a:srgbClr val="DDE3E8"/>
            </a:solidFill>
            <a:prstDash val="solid"/>
          </a:ln>
        </p:spPr>
        <p:txBody>
          <a:bodyPr/>
          <a:lstStyle/>
          <a:p>
            <a:endParaRPr lang="en-US"/>
          </a:p>
        </p:txBody>
      </p:sp>
      <p:sp>
        <p:nvSpPr>
          <p:cNvPr id="13" name="Text 11"/>
          <p:cNvSpPr/>
          <p:nvPr/>
        </p:nvSpPr>
        <p:spPr>
          <a:xfrm>
            <a:off x="914400" y="3657600"/>
            <a:ext cx="548640" cy="365760"/>
          </a:xfrm>
          <a:prstGeom prst="rect">
            <a:avLst/>
          </a:prstGeom>
          <a:noFill/>
          <a:ln/>
        </p:spPr>
        <p:txBody>
          <a:bodyPr wrap="square" lIns="0" tIns="0" rIns="0" bIns="0" rtlCol="0" anchor="ctr"/>
          <a:lstStyle/>
          <a:p>
            <a:pPr marL="0" indent="0">
              <a:buNone/>
            </a:pPr>
            <a:r>
              <a:rPr lang="en-US" sz="1700" b="1" dirty="0">
                <a:solidFill>
                  <a:srgbClr val="0E7A6B"/>
                </a:solidFill>
                <a:latin typeface="Arial" pitchFamily="34" charset="0"/>
                <a:ea typeface="Arial" pitchFamily="34" charset="-122"/>
                <a:cs typeface="Arial" pitchFamily="34" charset="-120"/>
              </a:rPr>
              <a:t>03</a:t>
            </a:r>
            <a:endParaRPr lang="en-US" sz="1700" dirty="0"/>
          </a:p>
        </p:txBody>
      </p:sp>
      <p:sp>
        <p:nvSpPr>
          <p:cNvPr id="14" name="Text 12"/>
          <p:cNvSpPr/>
          <p:nvPr/>
        </p:nvSpPr>
        <p:spPr>
          <a:xfrm>
            <a:off x="1572768" y="3639312"/>
            <a:ext cx="42062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Custom reports reading old cash tables</a:t>
            </a:r>
            <a:endParaRPr lang="en-US" sz="1500" dirty="0"/>
          </a:p>
        </p:txBody>
      </p:sp>
      <p:sp>
        <p:nvSpPr>
          <p:cNvPr id="15" name="Text 13"/>
          <p:cNvSpPr/>
          <p:nvPr/>
        </p:nvSpPr>
        <p:spPr>
          <a:xfrm>
            <a:off x="5943600" y="3666744"/>
            <a:ext cx="5394960" cy="548640"/>
          </a:xfrm>
          <a:prstGeom prst="rect">
            <a:avLst/>
          </a:prstGeom>
          <a:noFill/>
          <a:ln/>
        </p:spPr>
        <p:txBody>
          <a:bodyPr wrap="square" lIns="0" tIns="0" rIns="0" bIns="0" rtlCol="0" anchor="ctr"/>
          <a:lstStyle/>
          <a:p>
            <a:pPr marL="0" indent="0">
              <a:lnSpc>
                <a:spcPts val="1800"/>
              </a:lnSpc>
              <a:buNone/>
            </a:pPr>
            <a:r>
              <a:rPr lang="en-US" sz="1300" dirty="0">
                <a:solidFill>
                  <a:srgbClr val="687885"/>
                </a:solidFill>
                <a:latin typeface="Calibri" pitchFamily="34" charset="0"/>
                <a:ea typeface="Calibri" pitchFamily="34" charset="-122"/>
                <a:cs typeface="Calibri" pitchFamily="34" charset="-120"/>
              </a:rPr>
              <a:t>Anything hitting the classic cash management tables directly needs rebuilding against the new model.</a:t>
            </a:r>
            <a:endParaRPr lang="en-US" sz="1300" dirty="0"/>
          </a:p>
        </p:txBody>
      </p:sp>
      <p:sp>
        <p:nvSpPr>
          <p:cNvPr id="16" name="Shape 14"/>
          <p:cNvSpPr/>
          <p:nvPr/>
        </p:nvSpPr>
        <p:spPr>
          <a:xfrm>
            <a:off x="640080" y="4416552"/>
            <a:ext cx="10972800" cy="804672"/>
          </a:xfrm>
          <a:prstGeom prst="roundRect">
            <a:avLst>
              <a:gd name="adj" fmla="val 11364"/>
            </a:avLst>
          </a:prstGeom>
          <a:solidFill>
            <a:srgbClr val="FFFFFF"/>
          </a:solidFill>
          <a:ln w="12700">
            <a:solidFill>
              <a:srgbClr val="DDE3E8"/>
            </a:solidFill>
            <a:prstDash val="solid"/>
          </a:ln>
        </p:spPr>
        <p:txBody>
          <a:bodyPr/>
          <a:lstStyle/>
          <a:p>
            <a:endParaRPr lang="en-US"/>
          </a:p>
        </p:txBody>
      </p:sp>
      <p:sp>
        <p:nvSpPr>
          <p:cNvPr id="17" name="Text 15"/>
          <p:cNvSpPr/>
          <p:nvPr/>
        </p:nvSpPr>
        <p:spPr>
          <a:xfrm>
            <a:off x="914400" y="4535424"/>
            <a:ext cx="548640" cy="365760"/>
          </a:xfrm>
          <a:prstGeom prst="rect">
            <a:avLst/>
          </a:prstGeom>
          <a:noFill/>
          <a:ln/>
        </p:spPr>
        <p:txBody>
          <a:bodyPr wrap="square" lIns="0" tIns="0" rIns="0" bIns="0" rtlCol="0" anchor="ctr"/>
          <a:lstStyle/>
          <a:p>
            <a:pPr marL="0" indent="0">
              <a:buNone/>
            </a:pPr>
            <a:r>
              <a:rPr lang="en-US" sz="1700" b="1" dirty="0">
                <a:solidFill>
                  <a:srgbClr val="0E7A6B"/>
                </a:solidFill>
                <a:latin typeface="Arial" pitchFamily="34" charset="0"/>
                <a:ea typeface="Arial" pitchFamily="34" charset="-122"/>
                <a:cs typeface="Arial" pitchFamily="34" charset="-120"/>
              </a:rPr>
              <a:t>04</a:t>
            </a:r>
            <a:endParaRPr lang="en-US" sz="1700" dirty="0"/>
          </a:p>
        </p:txBody>
      </p:sp>
      <p:sp>
        <p:nvSpPr>
          <p:cNvPr id="18" name="Text 16"/>
          <p:cNvSpPr/>
          <p:nvPr/>
        </p:nvSpPr>
        <p:spPr>
          <a:xfrm>
            <a:off x="1572768" y="4517136"/>
            <a:ext cx="42062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Business partners for counterparties</a:t>
            </a:r>
            <a:endParaRPr lang="en-US" sz="1500" dirty="0"/>
          </a:p>
        </p:txBody>
      </p:sp>
      <p:sp>
        <p:nvSpPr>
          <p:cNvPr id="19" name="Text 17"/>
          <p:cNvSpPr/>
          <p:nvPr/>
        </p:nvSpPr>
        <p:spPr>
          <a:xfrm>
            <a:off x="5943600" y="4544568"/>
            <a:ext cx="5394960" cy="548640"/>
          </a:xfrm>
          <a:prstGeom prst="rect">
            <a:avLst/>
          </a:prstGeom>
          <a:noFill/>
          <a:ln/>
        </p:spPr>
        <p:txBody>
          <a:bodyPr wrap="square" lIns="0" tIns="0" rIns="0" bIns="0" rtlCol="0" anchor="ctr"/>
          <a:lstStyle/>
          <a:p>
            <a:pPr marL="0" indent="0">
              <a:lnSpc>
                <a:spcPts val="1800"/>
              </a:lnSpc>
              <a:buNone/>
            </a:pPr>
            <a:r>
              <a:rPr lang="en-US" sz="1300" dirty="0">
                <a:solidFill>
                  <a:srgbClr val="687885"/>
                </a:solidFill>
                <a:latin typeface="Calibri" pitchFamily="34" charset="0"/>
                <a:ea typeface="Calibri" pitchFamily="34" charset="-122"/>
                <a:cs typeface="Calibri" pitchFamily="34" charset="-120"/>
              </a:rPr>
              <a:t>Treasury counterparties move with everything else to the Business Partner model.</a:t>
            </a:r>
            <a:endParaRPr lang="en-US" sz="1300" dirty="0"/>
          </a:p>
        </p:txBody>
      </p:sp>
      <p:sp>
        <p:nvSpPr>
          <p:cNvPr id="20" name="Shape 18"/>
          <p:cNvSpPr/>
          <p:nvPr/>
        </p:nvSpPr>
        <p:spPr>
          <a:xfrm>
            <a:off x="640080" y="5294376"/>
            <a:ext cx="10972800" cy="804672"/>
          </a:xfrm>
          <a:prstGeom prst="roundRect">
            <a:avLst>
              <a:gd name="adj" fmla="val 11364"/>
            </a:avLst>
          </a:prstGeom>
          <a:solidFill>
            <a:srgbClr val="FFFFFF"/>
          </a:solidFill>
          <a:ln w="12700">
            <a:solidFill>
              <a:srgbClr val="DDE3E8"/>
            </a:solidFill>
            <a:prstDash val="solid"/>
          </a:ln>
        </p:spPr>
        <p:txBody>
          <a:bodyPr/>
          <a:lstStyle/>
          <a:p>
            <a:endParaRPr lang="en-US"/>
          </a:p>
        </p:txBody>
      </p:sp>
      <p:sp>
        <p:nvSpPr>
          <p:cNvPr id="21" name="Text 19"/>
          <p:cNvSpPr/>
          <p:nvPr/>
        </p:nvSpPr>
        <p:spPr>
          <a:xfrm>
            <a:off x="914400" y="5413248"/>
            <a:ext cx="548640" cy="365760"/>
          </a:xfrm>
          <a:prstGeom prst="rect">
            <a:avLst/>
          </a:prstGeom>
          <a:noFill/>
          <a:ln/>
        </p:spPr>
        <p:txBody>
          <a:bodyPr wrap="square" lIns="0" tIns="0" rIns="0" bIns="0" rtlCol="0" anchor="ctr"/>
          <a:lstStyle/>
          <a:p>
            <a:pPr marL="0" indent="0">
              <a:buNone/>
            </a:pPr>
            <a:r>
              <a:rPr lang="en-US" sz="1700" b="1" dirty="0">
                <a:solidFill>
                  <a:srgbClr val="0E7A6B"/>
                </a:solidFill>
                <a:latin typeface="Arial" pitchFamily="34" charset="0"/>
                <a:ea typeface="Arial" pitchFamily="34" charset="-122"/>
                <a:cs typeface="Arial" pitchFamily="34" charset="-120"/>
              </a:rPr>
              <a:t>05</a:t>
            </a:r>
            <a:endParaRPr lang="en-US" sz="1700" dirty="0"/>
          </a:p>
        </p:txBody>
      </p:sp>
      <p:sp>
        <p:nvSpPr>
          <p:cNvPr id="22" name="Text 20"/>
          <p:cNvSpPr/>
          <p:nvPr/>
        </p:nvSpPr>
        <p:spPr>
          <a:xfrm>
            <a:off x="1572768" y="5394960"/>
            <a:ext cx="4206240" cy="329184"/>
          </a:xfrm>
          <a:prstGeom prst="rect">
            <a:avLst/>
          </a:prstGeom>
          <a:noFill/>
          <a:ln/>
        </p:spPr>
        <p:txBody>
          <a:bodyPr wrap="square" lIns="0" tIns="0" rIns="0" bIns="0" rtlCol="0" anchor="ctr"/>
          <a:lstStyle/>
          <a:p>
            <a:pPr marL="0" indent="0">
              <a:buNone/>
            </a:pPr>
            <a:r>
              <a:rPr lang="en-US" sz="1500" b="1" dirty="0">
                <a:solidFill>
                  <a:srgbClr val="22303A"/>
                </a:solidFill>
                <a:latin typeface="Arial" pitchFamily="34" charset="0"/>
                <a:ea typeface="Arial" pitchFamily="34" charset="-122"/>
                <a:cs typeface="Arial" pitchFamily="34" charset="-120"/>
              </a:rPr>
              <a:t>User training on the replaced reports</a:t>
            </a:r>
            <a:endParaRPr lang="en-US" sz="1500" dirty="0"/>
          </a:p>
        </p:txBody>
      </p:sp>
      <p:sp>
        <p:nvSpPr>
          <p:cNvPr id="23" name="Text 21"/>
          <p:cNvSpPr/>
          <p:nvPr/>
        </p:nvSpPr>
        <p:spPr>
          <a:xfrm>
            <a:off x="5943600" y="5422392"/>
            <a:ext cx="5394960" cy="548640"/>
          </a:xfrm>
          <a:prstGeom prst="rect">
            <a:avLst/>
          </a:prstGeom>
          <a:noFill/>
          <a:ln/>
        </p:spPr>
        <p:txBody>
          <a:bodyPr wrap="square" lIns="0" tIns="0" rIns="0" bIns="0" rtlCol="0" anchor="ctr"/>
          <a:lstStyle/>
          <a:p>
            <a:pPr marL="0" indent="0">
              <a:lnSpc>
                <a:spcPts val="1800"/>
              </a:lnSpc>
              <a:buNone/>
            </a:pPr>
            <a:r>
              <a:rPr lang="en-US" sz="1300" dirty="0">
                <a:solidFill>
                  <a:srgbClr val="687885"/>
                </a:solidFill>
                <a:latin typeface="Calibri" pitchFamily="34" charset="0"/>
                <a:ea typeface="Calibri" pitchFamily="34" charset="-122"/>
                <a:cs typeface="Calibri" pitchFamily="34" charset="-120"/>
              </a:rPr>
              <a:t>The morning cash position is the moment users decide whether the migration went well.</a:t>
            </a:r>
            <a:endParaRPr lang="en-US" sz="1300" dirty="0"/>
          </a:p>
        </p:txBody>
      </p:sp>
      <p:sp>
        <p:nvSpPr>
          <p:cNvPr id="24" name="Text 22"/>
          <p:cNvSpPr/>
          <p:nvPr/>
        </p:nvSpPr>
        <p:spPr>
          <a:xfrm>
            <a:off x="11247120" y="6291072"/>
            <a:ext cx="457200" cy="274320"/>
          </a:xfrm>
          <a:prstGeom prst="rect">
            <a:avLst/>
          </a:prstGeom>
          <a:noFill/>
          <a:ln/>
        </p:spPr>
        <p:txBody>
          <a:bodyPr wrap="square" lIns="0" tIns="0" rIns="0" bIns="0" rtlCol="0" anchor="ctr"/>
          <a:lstStyle/>
          <a:p>
            <a:pPr marL="0" indent="0" algn="r">
              <a:buNone/>
            </a:pPr>
            <a:r>
              <a:rPr lang="en-US" sz="1000" dirty="0">
                <a:solidFill>
                  <a:srgbClr val="687885"/>
                </a:solidFill>
                <a:latin typeface="Calibri" pitchFamily="34" charset="0"/>
                <a:ea typeface="Calibri" pitchFamily="34" charset="-122"/>
                <a:cs typeface="Calibri" pitchFamily="34" charset="-120"/>
              </a:rPr>
              <a:t>9</a:t>
            </a:r>
            <a:endParaRPr lang="en-US" sz="1000" dirty="0"/>
          </a:p>
        </p:txBody>
      </p:sp>
      <p:pic>
        <p:nvPicPr>
          <p:cNvPr id="26" name="Picture 25" descr="The image depicts a monkey seated at a desk, typing on a laptop with a coffee cup on the table.&#10;&#10;AI-generated content may be incorrect.">
            <a:extLst>
              <a:ext uri="{FF2B5EF4-FFF2-40B4-BE49-F238E27FC236}">
                <a16:creationId xmlns:a16="http://schemas.microsoft.com/office/drawing/2014/main" id="{3DD34F68-B517-6160-7A50-E6C4B82CC136}"/>
              </a:ext>
            </a:extLst>
          </p:cNvPr>
          <p:cNvPicPr>
            <a:picLocks noChangeAspect="1"/>
          </p:cNvPicPr>
          <p:nvPr/>
        </p:nvPicPr>
        <p:blipFill>
          <a:blip r:embed="rId3"/>
          <a:stretch>
            <a:fillRect/>
          </a:stretch>
        </p:blipFill>
        <p:spPr>
          <a:xfrm>
            <a:off x="11310257" y="0"/>
            <a:ext cx="881743" cy="132261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1241</Words>
  <Application>Microsoft Office PowerPoint</Application>
  <PresentationFormat>Widescreen</PresentationFormat>
  <Paragraphs>153</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Changed in Treasury on S/4HANA</dc:title>
  <dc:subject>PptxGenJS Presentation</dc:subject>
  <dc:creator>SAPCodeMonkey</dc:creator>
  <cp:lastModifiedBy>Moore, Tim</cp:lastModifiedBy>
  <cp:revision>2</cp:revision>
  <dcterms:created xsi:type="dcterms:W3CDTF">2026-07-23T20:17:25Z</dcterms:created>
  <dcterms:modified xsi:type="dcterms:W3CDTF">2026-07-23T20:22:51Z</dcterms:modified>
</cp:coreProperties>
</file>