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8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0286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audience has heard 2027 until it stopped registering. Lead with the date that already went past.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 careful to say scope varies. Don't imply every organization is affected identically.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Say the good news first and mean it. The trap only lands if the reassurance was sincere.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52A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589520" y="1783080"/>
            <a:ext cx="3886200" cy="777240"/>
          </a:xfrm>
          <a:prstGeom prst="roundRect">
            <a:avLst>
              <a:gd name="adj" fmla="val 12941"/>
            </a:avLst>
          </a:prstGeom>
          <a:solidFill>
            <a:srgbClr val="45222A"/>
          </a:solidFill>
          <a:ln w="22225">
            <a:solidFill>
              <a:srgbClr val="A6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863840" y="1956816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A63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2025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9326880" y="2039112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50" dirty="0">
                <a:solidFill>
                  <a:srgbClr val="E5A2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compatibility mode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7818120" y="2148840"/>
            <a:ext cx="1463040" cy="41148"/>
          </a:xfrm>
          <a:prstGeom prst="rect">
            <a:avLst/>
          </a:prstGeom>
          <a:solidFill>
            <a:srgbClr val="A63D4A"/>
          </a:solidFill>
          <a:ln w="12700">
            <a:solidFill>
              <a:srgbClr val="A6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589520" y="2679192"/>
            <a:ext cx="3886200" cy="777240"/>
          </a:xfrm>
          <a:prstGeom prst="roundRect">
            <a:avLst>
              <a:gd name="adj" fmla="val 12941"/>
            </a:avLst>
          </a:prstGeom>
          <a:solidFill>
            <a:srgbClr val="1E3A5F"/>
          </a:solidFill>
          <a:ln w="12700">
            <a:solidFill>
              <a:srgbClr val="3D60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863840" y="2852928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9FB6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2027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9326880" y="2935224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50" dirty="0">
                <a:solidFill>
                  <a:srgbClr val="8FA9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mainstream ends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7589520" y="3575304"/>
            <a:ext cx="3886200" cy="777240"/>
          </a:xfrm>
          <a:prstGeom prst="roundRect">
            <a:avLst>
              <a:gd name="adj" fmla="val 12941"/>
            </a:avLst>
          </a:prstGeom>
          <a:solidFill>
            <a:srgbClr val="1E3A5F"/>
          </a:solidFill>
          <a:ln w="12700">
            <a:solidFill>
              <a:srgbClr val="3D60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863840" y="374904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9FB6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2030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9326880" y="3831336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50" dirty="0">
                <a:solidFill>
                  <a:srgbClr val="8FA9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extended ends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7589520" y="4471416"/>
            <a:ext cx="3886200" cy="777240"/>
          </a:xfrm>
          <a:prstGeom prst="roundRect">
            <a:avLst>
              <a:gd name="adj" fmla="val 12941"/>
            </a:avLst>
          </a:prstGeom>
          <a:solidFill>
            <a:srgbClr val="1E3A5F"/>
          </a:solidFill>
          <a:ln w="12700">
            <a:solidFill>
              <a:srgbClr val="3D60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7863840" y="4645152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8FC4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2040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9326880" y="4727448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50" dirty="0">
                <a:solidFill>
                  <a:srgbClr val="8FA9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H4S4 runway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777240" y="13716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7FA8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COMPANION DECK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777240" y="1737360"/>
            <a:ext cx="65836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46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SAP HCM deadline</a:t>
            </a:r>
            <a:endParaRPr lang="en-US" sz="3800" dirty="0"/>
          </a:p>
          <a:p>
            <a:pPr marL="0" indent="0">
              <a:lnSpc>
                <a:spcPts val="46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already passed</a:t>
            </a:r>
            <a:endParaRPr lang="en-US" sz="3800" dirty="0"/>
          </a:p>
        </p:txBody>
      </p:sp>
      <p:sp>
        <p:nvSpPr>
          <p:cNvPr id="17" name="Text 15"/>
          <p:cNvSpPr/>
          <p:nvPr/>
        </p:nvSpPr>
        <p:spPr>
          <a:xfrm>
            <a:off x="777240" y="356616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600"/>
              </a:lnSpc>
              <a:buNone/>
            </a:pPr>
            <a:r>
              <a:rPr lang="en-US" sz="1700" dirty="0">
                <a:solidFill>
                  <a:srgbClr val="B4C8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dates, three paths, and the trap hiding</a:t>
            </a:r>
            <a:endParaRPr lang="en-US" sz="1700" dirty="0"/>
          </a:p>
          <a:p>
            <a:pPr marL="0" indent="0">
              <a:lnSpc>
                <a:spcPts val="2600"/>
              </a:lnSpc>
              <a:buNone/>
            </a:pPr>
            <a:r>
              <a:rPr lang="en-US" sz="1700" dirty="0">
                <a:solidFill>
                  <a:srgbClr val="B4C8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inside a runway that runs to 2040.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777240" y="580644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B94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sapcodemonkey.com  ·  free download</a:t>
            </a:r>
            <a:endParaRPr lang="en-US" sz="1200" dirty="0"/>
          </a:p>
        </p:txBody>
      </p:sp>
      <p:pic>
        <p:nvPicPr>
          <p:cNvPr id="20" name="Picture 19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0C71BFE0-B2FC-0C9A-AFB5-758A877862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52A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794760" y="1005840"/>
            <a:ext cx="1143000" cy="566928"/>
          </a:xfrm>
          <a:prstGeom prst="roundRect">
            <a:avLst>
              <a:gd name="adj" fmla="val 19355"/>
            </a:avLst>
          </a:prstGeom>
          <a:solidFill>
            <a:srgbClr val="1E3A5F"/>
          </a:solidFill>
          <a:ln w="15875">
            <a:solidFill>
              <a:srgbClr val="A6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794760" y="1133856"/>
            <a:ext cx="1143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A63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2025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029200" y="1005840"/>
            <a:ext cx="1143000" cy="566928"/>
          </a:xfrm>
          <a:prstGeom prst="roundRect">
            <a:avLst>
              <a:gd name="adj" fmla="val 19355"/>
            </a:avLst>
          </a:prstGeom>
          <a:solidFill>
            <a:srgbClr val="1E3A5F"/>
          </a:solidFill>
          <a:ln w="15875">
            <a:solidFill>
              <a:srgbClr val="6E8B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029200" y="1133856"/>
            <a:ext cx="1143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6E8B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2027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263640" y="1005840"/>
            <a:ext cx="1143000" cy="566928"/>
          </a:xfrm>
          <a:prstGeom prst="roundRect">
            <a:avLst>
              <a:gd name="adj" fmla="val 19355"/>
            </a:avLst>
          </a:prstGeom>
          <a:solidFill>
            <a:srgbClr val="1E3A5F"/>
          </a:solidFill>
          <a:ln w="15875">
            <a:solidFill>
              <a:srgbClr val="6E8B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263640" y="1133856"/>
            <a:ext cx="1143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6E8B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2030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7498080" y="1005840"/>
            <a:ext cx="1143000" cy="566928"/>
          </a:xfrm>
          <a:prstGeom prst="roundRect">
            <a:avLst>
              <a:gd name="adj" fmla="val 19355"/>
            </a:avLst>
          </a:prstGeom>
          <a:solidFill>
            <a:srgbClr val="1E3A5F"/>
          </a:solidFill>
          <a:ln w="15875">
            <a:solidFill>
              <a:srgbClr val="4F7A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7498080" y="1133856"/>
            <a:ext cx="1143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4F7A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2040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097280" y="2514600"/>
            <a:ext cx="99669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44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platform expires.</a:t>
            </a:r>
            <a:endParaRPr lang="en-US" sz="3200" dirty="0"/>
          </a:p>
          <a:p>
            <a:pPr marL="0" indent="0" algn="ctr">
              <a:lnSpc>
                <a:spcPts val="44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domain doesn't.</a:t>
            </a:r>
            <a:endParaRPr lang="en-US" sz="3200" dirty="0"/>
          </a:p>
        </p:txBody>
      </p:sp>
      <p:sp>
        <p:nvSpPr>
          <p:cNvPr id="11" name="Text 9"/>
          <p:cNvSpPr/>
          <p:nvPr/>
        </p:nvSpPr>
        <p:spPr>
          <a:xfrm>
            <a:off x="1280160" y="3977640"/>
            <a:ext cx="9601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1750" dirty="0">
                <a:solidFill>
                  <a:srgbClr val="9FC4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long runway isn't safety. It's time — and time only counts if you spend it on something.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3566160" y="5029200"/>
            <a:ext cx="5029200" cy="777240"/>
          </a:xfrm>
          <a:prstGeom prst="roundRect">
            <a:avLst>
              <a:gd name="adj" fmla="val 49412"/>
            </a:avLst>
          </a:prstGeom>
          <a:solidFill>
            <a:srgbClr val="1E3A5F"/>
          </a:solidFill>
          <a:ln w="12700">
            <a:solidFill>
              <a:srgbClr val="3D60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566160" y="5221224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at sapcodemonkey.com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097280" y="6080760"/>
            <a:ext cx="9966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7B94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Maintenance dates, compatibility scope and H4S4 functional gaps vary by release and region — verify against SAP's published maintenance strategy.</a:t>
            </a:r>
            <a:endParaRPr lang="en-US" sz="1150" dirty="0"/>
          </a:p>
        </p:txBody>
      </p:sp>
      <p:pic>
        <p:nvPicPr>
          <p:cNvPr id="16" name="Picture 15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6A988655-7E52-1111-A53C-6C0EA520CA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43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dates, not two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40080" y="106984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coverage mentions the middle pair and skips the ones that matter most.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2688336" cy="2971800"/>
          </a:xfrm>
          <a:prstGeom prst="roundRect">
            <a:avLst>
              <a:gd name="adj" fmla="val 4082"/>
            </a:avLst>
          </a:prstGeom>
          <a:solidFill>
            <a:srgbClr val="FAEAEC"/>
          </a:solidFill>
          <a:ln w="25400">
            <a:solidFill>
              <a:srgbClr val="A6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96112" y="2148840"/>
            <a:ext cx="21945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A63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2025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914400" y="2432304"/>
            <a:ext cx="1417320" cy="50292"/>
          </a:xfrm>
          <a:prstGeom prst="rect">
            <a:avLst/>
          </a:prstGeom>
          <a:solidFill>
            <a:srgbClr val="A63D4A"/>
          </a:solidFill>
          <a:ln w="12700">
            <a:solidFill>
              <a:srgbClr val="A6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96112" y="2880360"/>
            <a:ext cx="21945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00" dirty="0">
                <a:solidFill>
                  <a:srgbClr val="243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Compatibility Mode for HCM on S/4HANA. Usage rights expired 1 January 2026.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438144" y="1874520"/>
            <a:ext cx="2688336" cy="2971800"/>
          </a:xfrm>
          <a:prstGeom prst="roundRect">
            <a:avLst>
              <a:gd name="adj" fmla="val 4082"/>
            </a:avLst>
          </a:prstGeom>
          <a:solidFill>
            <a:srgbClr val="E8EEF5"/>
          </a:solidFill>
          <a:ln w="15875">
            <a:solidFill>
              <a:srgbClr val="1E3A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694176" y="2148840"/>
            <a:ext cx="21945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E3A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2027</a:t>
            </a:r>
            <a:endParaRPr lang="en-US" sz="3400" dirty="0"/>
          </a:p>
        </p:txBody>
      </p:sp>
      <p:sp>
        <p:nvSpPr>
          <p:cNvPr id="10" name="Text 8"/>
          <p:cNvSpPr/>
          <p:nvPr/>
        </p:nvSpPr>
        <p:spPr>
          <a:xfrm>
            <a:off x="3694176" y="2880360"/>
            <a:ext cx="21945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00" dirty="0">
                <a:solidFill>
                  <a:srgbClr val="243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Mainstream maintenance for SAP ERP HCM ends 31 December.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236208" y="1874520"/>
            <a:ext cx="2688336" cy="2971800"/>
          </a:xfrm>
          <a:prstGeom prst="roundRect">
            <a:avLst>
              <a:gd name="adj" fmla="val 4082"/>
            </a:avLst>
          </a:prstGeom>
          <a:solidFill>
            <a:srgbClr val="E8EEF5"/>
          </a:solidFill>
          <a:ln w="15875">
            <a:solidFill>
              <a:srgbClr val="1E3A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492240" y="2148840"/>
            <a:ext cx="21945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E3A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2030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6492240" y="2880360"/>
            <a:ext cx="21945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00" dirty="0">
                <a:solidFill>
                  <a:srgbClr val="243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Extended maintenance ends 31 December, at additional cost. For payroll the extended phase begins in 2028.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9034272" y="1874520"/>
            <a:ext cx="2688336" cy="2971800"/>
          </a:xfrm>
          <a:prstGeom prst="roundRect">
            <a:avLst>
              <a:gd name="adj" fmla="val 4082"/>
            </a:avLst>
          </a:prstGeom>
          <a:solidFill>
            <a:srgbClr val="EDF4E6"/>
          </a:solidFill>
          <a:ln w="15875">
            <a:solidFill>
              <a:srgbClr val="4F7A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9290304" y="2148840"/>
            <a:ext cx="21945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4F7A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2040</a:t>
            </a:r>
            <a:endParaRPr lang="en-US" sz="3400" dirty="0"/>
          </a:p>
        </p:txBody>
      </p:sp>
      <p:sp>
        <p:nvSpPr>
          <p:cNvPr id="16" name="Text 14"/>
          <p:cNvSpPr/>
          <p:nvPr/>
        </p:nvSpPr>
        <p:spPr>
          <a:xfrm>
            <a:off x="9290304" y="2880360"/>
            <a:ext cx="21945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00" dirty="0">
                <a:solidFill>
                  <a:srgbClr val="243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H4S4 — SAP HCM for S/4HANA — carries you to here. Available since October 2022.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640080" y="5120640"/>
            <a:ext cx="10972800" cy="777240"/>
          </a:xfrm>
          <a:prstGeom prst="roundRect">
            <a:avLst>
              <a:gd name="adj" fmla="val 11765"/>
            </a:avLst>
          </a:prstGeom>
          <a:solidFill>
            <a:srgbClr val="152A43"/>
          </a:solidFill>
          <a:ln w="12700">
            <a:solidFill>
              <a:srgbClr val="152A4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960120" y="5294376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2040 date is why HCM is different from every other Business Suite module — and why it needs handling carefully.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pic>
        <p:nvPicPr>
          <p:cNvPr id="21" name="Picture 20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A75B2482-6EC8-C1B8-1E12-C1522C18A1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52A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0515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A63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THIS TODAY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22960" y="150876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5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one isn't coming.</a:t>
            </a:r>
            <a:endParaRPr lang="en-US" sz="3800" dirty="0"/>
          </a:p>
          <a:p>
            <a:pPr marL="0" indent="0">
              <a:lnSpc>
                <a:spcPts val="5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already happened.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822960" y="3291840"/>
            <a:ext cx="5120640" cy="1691640"/>
          </a:xfrm>
          <a:prstGeom prst="roundRect">
            <a:avLst>
              <a:gd name="adj" fmla="val 6486"/>
            </a:avLst>
          </a:prstGeom>
          <a:solidFill>
            <a:srgbClr val="45222A"/>
          </a:solidFill>
          <a:ln w="19050">
            <a:solidFill>
              <a:srgbClr val="A6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097280" y="3493008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200" dirty="0">
                <a:solidFill>
                  <a:srgbClr val="E5A2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EXPIRED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1097280" y="3803904"/>
            <a:ext cx="45720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400" dirty="0">
                <a:solidFill>
                  <a:srgbClr val="F0C9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S/4HANA Compatibility Mode for HCM — the arrangement that let you keep classic HCM running inside an S/4HANA system after conversion.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263640" y="3291840"/>
            <a:ext cx="5120640" cy="1691640"/>
          </a:xfrm>
          <a:prstGeom prst="roundRect">
            <a:avLst>
              <a:gd name="adj" fmla="val 6486"/>
            </a:avLst>
          </a:prstGeom>
          <a:solidFill>
            <a:srgbClr val="1E3A5F"/>
          </a:solidFill>
          <a:ln w="12700">
            <a:solidFill>
              <a:srgbClr val="3D60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37960" y="3493008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200" dirty="0">
                <a:solidFill>
                  <a:srgbClr val="9FB6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6537960" y="3803904"/>
            <a:ext cx="45720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400" dirty="0">
                <a:solidFill>
                  <a:srgbClr val="B4C8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Ended at the close of 2025. The corresponding usage rights expired on 1 January 2026 — which is now behind us, not ahead.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22960" y="534924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dirty="0">
                <a:solidFill>
                  <a:srgbClr val="B886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 varies by what was licensed and how the conversion was done. Check your own position rather than assuming a universal rule.</a:t>
            </a:r>
            <a:endParaRPr lang="en-US" sz="1500" dirty="0"/>
          </a:p>
        </p:txBody>
      </p:sp>
      <p:pic>
        <p:nvPicPr>
          <p:cNvPr id="12" name="Picture 11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8398B3CF-83D5-CC28-DCE1-8ED36C7C08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43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H4S4 actually is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40080" y="106984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S/4HANA version of the HR module you already know.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349240" cy="2880360"/>
          </a:xfrm>
          <a:prstGeom prst="roundRect">
            <a:avLst>
              <a:gd name="adj" fmla="val 3810"/>
            </a:avLst>
          </a:prstGeom>
          <a:solidFill>
            <a:srgbClr val="EDF4E6"/>
          </a:solidFill>
          <a:ln w="15875">
            <a:solidFill>
              <a:srgbClr val="4F7A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60120" y="2084832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3B5C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GOOD NEWS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960120" y="2468880"/>
            <a:ext cx="475488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43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functionality, same familiar interface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43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Runs on-premise, private cloud or public cloud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43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classic brownfield approach works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43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Closer to an enhancement package upgrade than an S/4HANA finance conversion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263640" y="1828800"/>
            <a:ext cx="5349240" cy="2880360"/>
          </a:xfrm>
          <a:prstGeom prst="roundRect">
            <a:avLst>
              <a:gd name="adj" fmla="val 3810"/>
            </a:avLst>
          </a:prstGeom>
          <a:solidFill>
            <a:srgbClr val="FBF2DE"/>
          </a:solidFill>
          <a:ln w="15875">
            <a:solidFill>
              <a:srgbClr val="B8860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83680" y="2084832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7A5A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CAVEATS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583680" y="2468880"/>
            <a:ext cx="475488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43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Manager's Desktop doesn't come with you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43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and Event Management doesn't either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43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 still run those, that's a separate replacement conversation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43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Clean the system up first — this migration is unusually cheap to take that opportunity in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40080" y="4983480"/>
            <a:ext cx="10972800" cy="777240"/>
          </a:xfrm>
          <a:prstGeom prst="roundRect">
            <a:avLst>
              <a:gd name="adj" fmla="val 11765"/>
            </a:avLst>
          </a:prstGeom>
          <a:solidFill>
            <a:srgbClr val="4F7A38"/>
          </a:solidFill>
          <a:ln w="12700">
            <a:solidFill>
              <a:srgbClr val="4F7A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960120" y="5157216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once, genuinely good news. If you've lived through an S/4HANA finance migration, this is not that.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pic>
        <p:nvPicPr>
          <p:cNvPr id="14" name="Picture 13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EFA770A2-6AF5-5458-C2A9-F65C454D01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43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Bridge, not destination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40080" y="106984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part vendors won't lead with.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10972800" cy="1417320"/>
          </a:xfrm>
          <a:prstGeom prst="roundRect">
            <a:avLst>
              <a:gd name="adj" fmla="val 7742"/>
            </a:avLst>
          </a:prstGeom>
          <a:solidFill>
            <a:srgbClr val="E8EEF5"/>
          </a:solidFill>
          <a:ln w="15875">
            <a:solidFill>
              <a:srgbClr val="1E3A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60120" y="2084832"/>
            <a:ext cx="10332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150" dirty="0">
                <a:solidFill>
                  <a:srgbClr val="13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it's described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960120" y="2423160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43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bridging technology — it exists to give existing customers time to complete the HR cloud transformation.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960120" y="2907792"/>
            <a:ext cx="10332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isn't a critic's framing. That's the stated purpose.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40080" y="3520440"/>
            <a:ext cx="5349240" cy="173736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960120" y="3730752"/>
            <a:ext cx="4754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43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investment goes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960120" y="4114800"/>
            <a:ext cx="47548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 moved from cloud-first to effectively cloud-only. The money and the innovation go to SuccessFactors and Employee Central Payroll.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6263640" y="3520440"/>
            <a:ext cx="5349240" cy="173736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583680" y="3730752"/>
            <a:ext cx="4754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43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that leaves you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583680" y="4114800"/>
            <a:ext cx="47548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H4S4 gets maintained. It doesn't get transformed. Both facts are true at once: you have until 2040, and you're running something that stopped being the future.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640080" y="5486400"/>
            <a:ext cx="10972800" cy="777240"/>
          </a:xfrm>
          <a:prstGeom prst="roundRect">
            <a:avLst>
              <a:gd name="adj" fmla="val 11765"/>
            </a:avLst>
          </a:prstGeom>
          <a:solidFill>
            <a:srgbClr val="152A43"/>
          </a:solidFill>
          <a:ln w="12700">
            <a:solidFill>
              <a:srgbClr val="152A4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960120" y="5660136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Still the right answer for many organizations. It just shouldn't be mistaken for a decision that's been made.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pic>
        <p:nvPicPr>
          <p:cNvPr id="18" name="Picture 17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DCC46B92-8E0D-DFDC-F72E-FA925F8B85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43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paths — and where most large organizations land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40080" y="106984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third one isn't a compromise.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3566160" cy="3383280"/>
          </a:xfrm>
          <a:prstGeom prst="roundRect">
            <a:avLst>
              <a:gd name="adj" fmla="val 3243"/>
            </a:avLst>
          </a:prstGeom>
          <a:solidFill>
            <a:srgbClr val="E8EEF5"/>
          </a:solidFill>
          <a:ln w="15875">
            <a:solidFill>
              <a:srgbClr val="1E3A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932688" y="2148840"/>
            <a:ext cx="2980944" cy="457200"/>
          </a:xfrm>
          <a:prstGeom prst="roundRect">
            <a:avLst>
              <a:gd name="adj" fmla="val 22000"/>
            </a:avLst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32688" y="2231136"/>
            <a:ext cx="29809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 cloud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932688" y="2761488"/>
            <a:ext cx="2980944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00" dirty="0">
                <a:solidFill>
                  <a:srgbClr val="243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SuccessFactors, with Employee Central as the core and Employee Central Payroll underneath. The strategic destination and where innovation lands.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932688" y="4572000"/>
            <a:ext cx="298094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250" b="1" i="1" dirty="0">
                <a:solidFill>
                  <a:srgbClr val="13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Cleanest, and the biggest change program.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434840" y="1874520"/>
            <a:ext cx="3566160" cy="3383280"/>
          </a:xfrm>
          <a:prstGeom prst="roundRect">
            <a:avLst>
              <a:gd name="adj" fmla="val 3243"/>
            </a:avLst>
          </a:prstGeom>
          <a:solidFill>
            <a:srgbClr val="E8EEF5"/>
          </a:solidFill>
          <a:ln w="15875">
            <a:solidFill>
              <a:srgbClr val="1E3A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727448" y="2148840"/>
            <a:ext cx="2980944" cy="457200"/>
          </a:xfrm>
          <a:prstGeom prst="roundRect">
            <a:avLst>
              <a:gd name="adj" fmla="val 22000"/>
            </a:avLst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727448" y="2231136"/>
            <a:ext cx="29809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Stay on H4S4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4727448" y="2761488"/>
            <a:ext cx="2980944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00" dirty="0">
                <a:solidFill>
                  <a:srgbClr val="243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on-premise until 2040. Familiar, lower risk, buys the most time, and doesn't require the organization to be ready for cloud HR.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727448" y="4572000"/>
            <a:ext cx="298094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250" b="1" i="1" dirty="0">
                <a:solidFill>
                  <a:srgbClr val="13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Right for anyone not ready, or just out of another migration.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8229600" y="1874520"/>
            <a:ext cx="3566160" cy="3383280"/>
          </a:xfrm>
          <a:prstGeom prst="roundRect">
            <a:avLst>
              <a:gd name="adj" fmla="val 3243"/>
            </a:avLst>
          </a:prstGeom>
          <a:solidFill>
            <a:srgbClr val="EDF4E6"/>
          </a:solidFill>
          <a:ln w="15875">
            <a:solidFill>
              <a:srgbClr val="4F7A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8522208" y="2148840"/>
            <a:ext cx="2980944" cy="457200"/>
          </a:xfrm>
          <a:prstGeom prst="roundRect">
            <a:avLst>
              <a:gd name="adj" fmla="val 22000"/>
            </a:avLst>
          </a:prstGeom>
          <a:solidFill>
            <a:srgbClr val="4F7A38"/>
          </a:solidFill>
          <a:ln w="12700">
            <a:solidFill>
              <a:srgbClr val="4F7A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522208" y="2231136"/>
            <a:ext cx="29809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Hybrid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8522208" y="2761488"/>
            <a:ext cx="2980944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00" dirty="0">
                <a:solidFill>
                  <a:srgbClr val="243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 Central as master data, with SAP Payroll and Time Management from H4S4 underneath. Cloud for talent and self-service; on-premise for what nobody wants to move.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522208" y="4572000"/>
            <a:ext cx="298094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250" b="1" i="1" dirty="0">
                <a:solidFill>
                  <a:srgbClr val="3B5C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most large organizations actually end up.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40080" y="5486400"/>
            <a:ext cx="10972800" cy="777240"/>
          </a:xfrm>
          <a:prstGeom prst="roundRect">
            <a:avLst>
              <a:gd name="adj" fmla="val 11765"/>
            </a:avLst>
          </a:prstGeom>
          <a:solidFill>
            <a:srgbClr val="4F7A38"/>
          </a:solidFill>
          <a:ln w="12700">
            <a:solidFill>
              <a:srgbClr val="4F7A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960120" y="5660136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Hybrid is frequently the most defensible architecture available for complex country payroll — not a halfway house.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  <p:pic>
        <p:nvPicPr>
          <p:cNvPr id="23" name="Picture 22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E6941CC7-DFE8-C338-2456-4C1DCCDE65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43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Payroll sets the timeline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40080" y="106984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HCM moves slower than every other module.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10972800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932688" y="2029968"/>
            <a:ext cx="457200" cy="457200"/>
          </a:xfrm>
          <a:prstGeom prst="ellipse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32688" y="2093976"/>
            <a:ext cx="457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645920" y="1965960"/>
            <a:ext cx="3017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43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Country-specific</a:t>
            </a:r>
            <a:endParaRPr lang="en-US" sz="1650" dirty="0"/>
          </a:p>
        </p:txBody>
      </p:sp>
      <p:sp>
        <p:nvSpPr>
          <p:cNvPr id="8" name="Text 6"/>
          <p:cNvSpPr/>
          <p:nvPr/>
        </p:nvSpPr>
        <p:spPr>
          <a:xfrm>
            <a:off x="4846320" y="2002536"/>
            <a:ext cx="6400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Rules differ by jurisdiction and change on a schedule nobody controls.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40080" y="2834640"/>
            <a:ext cx="10972800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932688" y="3081528"/>
            <a:ext cx="457200" cy="457200"/>
          </a:xfrm>
          <a:prstGeom prst="ellipse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932688" y="3145536"/>
            <a:ext cx="457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645920" y="3017520"/>
            <a:ext cx="3017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43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Legally exacting</a:t>
            </a:r>
            <a:endParaRPr lang="en-US" sz="1650" dirty="0"/>
          </a:p>
        </p:txBody>
      </p:sp>
      <p:sp>
        <p:nvSpPr>
          <p:cNvPr id="13" name="Text 11"/>
          <p:cNvSpPr/>
          <p:nvPr/>
        </p:nvSpPr>
        <p:spPr>
          <a:xfrm>
            <a:off x="4846320" y="3054096"/>
            <a:ext cx="6400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it wrong and people aren't paid correctly. A different category of failure from a slow report.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640080" y="3886200"/>
            <a:ext cx="10972800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932688" y="4133088"/>
            <a:ext cx="457200" cy="457200"/>
          </a:xfrm>
          <a:prstGeom prst="ellipse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932688" y="4197096"/>
            <a:ext cx="457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645920" y="4069080"/>
            <a:ext cx="3017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43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Data-protection sensitive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4846320" y="4105656"/>
            <a:ext cx="6400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Makes organizations genuinely cautious about where payroll runs.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640080" y="5029200"/>
            <a:ext cx="5349240" cy="1051560"/>
          </a:xfrm>
          <a:prstGeom prst="roundRect">
            <a:avLst>
              <a:gd name="adj" fmla="val 9565"/>
            </a:avLst>
          </a:prstGeom>
          <a:solidFill>
            <a:srgbClr val="FBF2DE"/>
          </a:solidFill>
          <a:ln w="12700">
            <a:solidFill>
              <a:srgbClr val="B8860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960120" y="5230368"/>
            <a:ext cx="4754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400" b="1" dirty="0">
                <a:solidFill>
                  <a:srgbClr val="7A5A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Extended maintenance for ERP HCM Payroll begins in 2028 and ends 31 December 2030.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6263640" y="5029200"/>
            <a:ext cx="5349240" cy="1051560"/>
          </a:xfrm>
          <a:prstGeom prst="roundRect">
            <a:avLst>
              <a:gd name="adj" fmla="val 9565"/>
            </a:avLst>
          </a:prstGeom>
          <a:solidFill>
            <a:srgbClr val="EDF4E6"/>
          </a:solidFill>
          <a:ln w="12700">
            <a:solidFill>
              <a:srgbClr val="4F7A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583680" y="5230368"/>
            <a:ext cx="4754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400" b="1" dirty="0">
                <a:solidFill>
                  <a:srgbClr val="3B5C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 modules gradually — recruiting, learning, performance — and build cloud operating experience. Avoid a big bang.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  <p:pic>
        <p:nvPicPr>
          <p:cNvPr id="25" name="Picture 24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591A0BBF-482A-2538-F797-A4765D1C98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43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it means for HCM specialists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40080" y="106984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You're in a different position from every other module — and it cuts both ways.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5349240" cy="4023360"/>
          </a:xfrm>
          <a:prstGeom prst="roundRect">
            <a:avLst>
              <a:gd name="adj" fmla="val 2727"/>
            </a:avLst>
          </a:prstGeom>
          <a:solidFill>
            <a:srgbClr val="EDF4E6"/>
          </a:solidFill>
          <a:ln w="15875">
            <a:solidFill>
              <a:srgbClr val="4F7A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60120" y="205740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3B5C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GOOD NEWS IS REAL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960120" y="2359152"/>
            <a:ext cx="4754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243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2040 runway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960120" y="2834640"/>
            <a:ext cx="47548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400" dirty="0">
                <a:solidFill>
                  <a:srgbClr val="243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on-premise skills have a far longer half-life than almost anyone else's in the SAP world. Nobody is telling you that classic HCM knowledge becomes worthless in eighteen months, because it doesn't.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960120" y="4343400"/>
            <a:ext cx="47548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400" dirty="0">
                <a:solidFill>
                  <a:srgbClr val="3B5C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your core expertise — payroll and time domain knowledge — is regulatory rather than technical. Tax law, statutory reporting, absence rules. None of it moves when the platform moves.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263640" y="1783080"/>
            <a:ext cx="5349240" cy="4023360"/>
          </a:xfrm>
          <a:prstGeom prst="roundRect">
            <a:avLst>
              <a:gd name="adj" fmla="val 2727"/>
            </a:avLst>
          </a:prstGeom>
          <a:solidFill>
            <a:srgbClr val="FAEAEC"/>
          </a:solidFill>
          <a:ln w="15875">
            <a:solidFill>
              <a:srgbClr val="A6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583680" y="205740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822C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THAT'S THE TRAP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583680" y="2359152"/>
            <a:ext cx="4754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243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 enough to feel safe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6583680" y="2834640"/>
            <a:ext cx="47548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400" dirty="0">
                <a:solidFill>
                  <a:srgbClr val="243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runway that long is exactly long enough to feel safe, and exactly short enough that spending it standing still is a decision — just one you make by default rather than deliberately.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583680" y="4343400"/>
            <a:ext cx="47548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400" dirty="0">
                <a:solidFill>
                  <a:srgbClr val="822C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Pure SuccessFactors consultants rarely have payroll depth. Pure classic HCM people rarely know the cloud side. The scarce person spans both.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  <p:pic>
        <p:nvPicPr>
          <p:cNvPr id="16" name="Picture 15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7719C0BA-2741-CA05-1AB1-775E6569BD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43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things to do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40080" y="106984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None of them require your organization to have decided anything.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10972800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14400" y="2093976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3A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691640" y="1965960"/>
            <a:ext cx="9601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43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 Compatibility Mode</a:t>
            </a:r>
            <a:endParaRPr lang="en-US" sz="1650" dirty="0"/>
          </a:p>
        </p:txBody>
      </p:sp>
      <p:sp>
        <p:nvSpPr>
          <p:cNvPr id="7" name="Text 5"/>
          <p:cNvSpPr/>
          <p:nvPr/>
        </p:nvSpPr>
        <p:spPr>
          <a:xfrm>
            <a:off x="1691640" y="2313432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Today. It expired at the start of 2026 and scope varies by licensing and conversion approach.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2926080"/>
            <a:ext cx="10972800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914400" y="3236976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3A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691640" y="3108960"/>
            <a:ext cx="9601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43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 real exposure to Employee Central</a:t>
            </a:r>
            <a:endParaRPr lang="en-US" sz="1650" dirty="0"/>
          </a:p>
        </p:txBody>
      </p:sp>
      <p:sp>
        <p:nvSpPr>
          <p:cNvPr id="11" name="Text 9"/>
          <p:cNvSpPr/>
          <p:nvPr/>
        </p:nvSpPr>
        <p:spPr>
          <a:xfrm>
            <a:off x="1691640" y="3456432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a certification — enough to reason about what data lives where in a hybrid model.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4069080"/>
            <a:ext cx="10972800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914400" y="4379976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3A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691640" y="4251960"/>
            <a:ext cx="9601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43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Understand the EC-to-payroll integration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1691640" y="4599432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That's the seam, and the seam is where the scarce role lives.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5212080"/>
            <a:ext cx="10972800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914400" y="5522976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3A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691640" y="5394960"/>
            <a:ext cx="9601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43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 deeper on payroll and time domain</a:t>
            </a:r>
            <a:endParaRPr lang="en-US" sz="1650" dirty="0"/>
          </a:p>
        </p:txBody>
      </p:sp>
      <p:sp>
        <p:nvSpPr>
          <p:cNvPr id="19" name="Text 17"/>
          <p:cNvSpPr/>
          <p:nvPr/>
        </p:nvSpPr>
        <p:spPr>
          <a:xfrm>
            <a:off x="1691640" y="5742432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Country rules, statutory change, what breaks at year end. The least automatable knowledge in SAP.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  <p:pic>
        <p:nvPicPr>
          <p:cNvPr id="22" name="Picture 21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AB03F573-2F2C-DE02-D594-89E27962BD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1132</Words>
  <Application>Microsoft Office PowerPoint</Application>
  <PresentationFormat>Widescreen</PresentationFormat>
  <Paragraphs>134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SAP HCM: Deadlines, H4S4 and What Comes Next</dc:title>
  <dc:subject>PptxGenJS Presentation</dc:subject>
  <dc:creator>SAPCodeMonkey</dc:creator>
  <cp:lastModifiedBy>Moore, Tim</cp:lastModifiedBy>
  <cp:revision>2</cp:revision>
  <dcterms:created xsi:type="dcterms:W3CDTF">2026-07-24T03:26:48Z</dcterms:created>
  <dcterms:modified xsi:type="dcterms:W3CDTF">2026-07-24T03:41:44Z</dcterms:modified>
</cp:coreProperties>
</file>