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504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331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the tone early: this is not a warning and not a sales pitch. It's a map for people who intend to still be doing this work in five years.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regulated environments — finance, public sector — the governance square is genuinely scarce and genuinely well paid.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Domain depth, judgment and communication all come from experience. Anyone with years in these systems already holds most of what matters.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uncomfortable part plainly. Naming a real risk is what earns the right to the optimistic parts of the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it to one action. Three-year plans don't survive contact with a support queue.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honest note rather than the reassuring one. The site's role lens is the natural next step for anyone who wants their own version of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bottom line is the thesis of the whole deck. Say it once here and let the role slides prove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Best standalone clip in the deck. Three lines, three roles, one idea.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Acknowledge hybrid roles. In smaller shops one person is often all three, and that breadth is now an advantage rather than a lack of specialization.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2am-production-dump veteran is the one who can supervise a tool that's fast and occasionally confidently wrong. Say that out loud — it reframes experience as an asset rather than legacy baggage.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Measuring the before and after on the pushdown exercise is the single most persuasive thing a developer can put in front of a manager.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translator role shrinking sounds like a loss but isn't. It frees the functional consultant to move upstream into shaping requirements rather than relaying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Killing one unnecessary custom build funds a lot of learning time. That's the argument to take to a manager.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with the reassurance. This audience arrives expecting bad news, and the honest answer is that their leverage increases if they move toward governance.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35240" y="2148840"/>
            <a:ext cx="3749040" cy="658368"/>
          </a:xfrm>
          <a:prstGeom prst="roundRect">
            <a:avLst>
              <a:gd name="adj" fmla="val 19444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635240" y="2304288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Developers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635240" y="2990088"/>
            <a:ext cx="3749040" cy="658368"/>
          </a:xfrm>
          <a:prstGeom prst="roundRect">
            <a:avLst>
              <a:gd name="adj" fmla="val 19444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635240" y="3145536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Functional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7635240" y="3831336"/>
            <a:ext cx="3749040" cy="658368"/>
          </a:xfrm>
          <a:prstGeom prst="roundRect">
            <a:avLst>
              <a:gd name="adj" fmla="val 19444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635240" y="3986784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 &amp; Basis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13716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4A3A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77240" y="1737360"/>
            <a:ext cx="6583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Regearing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777240" y="2743200"/>
            <a:ext cx="6583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800"/>
              </a:lnSpc>
              <a:buNone/>
            </a:pPr>
            <a:r>
              <a:rPr lang="en-US" sz="19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SAP skills change by role — and</a:t>
            </a:r>
            <a:endParaRPr lang="en-US" sz="1900" dirty="0"/>
          </a:p>
          <a:p>
            <a:pPr marL="0" indent="0">
              <a:lnSpc>
                <a:spcPts val="2800"/>
              </a:lnSpc>
              <a:buNone/>
            </a:pPr>
            <a:r>
              <a:rPr lang="en-US" sz="19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do about it in the next twelve months.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777240" y="397764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i="1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for people already doing the job, not for people deciding whether to hire them.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77240" y="58064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sapcodemonkey.com  ·  free download</a:t>
            </a:r>
            <a:endParaRPr lang="en-US" sz="1200" dirty="0"/>
          </a:p>
        </p:txBody>
      </p:sp>
      <p:pic>
        <p:nvPicPr>
          <p:cNvPr id="16" name="Picture 15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B47A24FB-D4F6-B30E-6662-8E9307FB5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606040" cy="457200"/>
          </a:xfrm>
          <a:prstGeom prst="roundRect">
            <a:avLst>
              <a:gd name="adj" fmla="val 22000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39496"/>
            <a:ext cx="2606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 &amp; BASIS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429000" y="402336"/>
            <a:ext cx="8092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twelve-month path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from closing tickets to owning the gate. Every step is learnable on the job.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96112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96112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1–3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96112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the launchpad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96112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Catalogs, groups, spaces and pages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four-step diagnosis for a missing tile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it for the rest of the team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383280" y="3520440"/>
            <a:ext cx="256032" cy="201168"/>
          </a:xfrm>
          <a:prstGeom prst="rightArrow">
            <a:avLst/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438144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694176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694176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4–6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694176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the quality gate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694176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Become the person who runs and reads ATC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what blocks a transport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the estate by level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81344" y="3520440"/>
            <a:ext cx="256032" cy="201168"/>
          </a:xfrm>
          <a:prstGeom prst="rightArrow">
            <a:avLst/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236208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492240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92240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7–9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492240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 regression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492240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test suite for the processes that matter most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it every release, not every project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how much manual testing it removes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979408" y="3520440"/>
            <a:ext cx="256032" cy="201168"/>
          </a:xfrm>
          <a:prstGeom prst="rightArrow">
            <a:avLst/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9034272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290304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290304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10–12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9290304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 autonomy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290304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trails for automated and agent-driven steps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Segregation of duties where systems act alone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the person who can answer the auditor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40080" y="5440680"/>
            <a:ext cx="10972800" cy="685800"/>
          </a:xfrm>
          <a:prstGeom prst="roundRect">
            <a:avLst>
              <a:gd name="adj" fmla="val 13333"/>
            </a:avLst>
          </a:prstGeom>
          <a:solidFill>
            <a:srgbClr val="FBEDE4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960120" y="5596128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9E44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 10–12 is the highest-value square on this whole deck. Technology can route and decide. It cannot own accountability.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pic>
        <p:nvPicPr>
          <p:cNvPr id="33" name="Picture 3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8BB83180-240A-0121-6921-676861313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all three need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things that hold value regardless of which seat you're in.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349240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13055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Domain depth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60120" y="2551176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part that doesn't automate. A model can write the CDS view; it can't tell you which ledger the posting belongs in.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1874520"/>
            <a:ext cx="5349240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0" y="213055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fluency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583680" y="2551176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prompt tricks. Knowing what these tools do well, where they're confidently wrong, and what never leaves your tenant.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794760"/>
            <a:ext cx="5349240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405079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Judgment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60120" y="4471416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Reviewing, deciding, saying no. Producing work is getting cheap; deciding whether it's right is not.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263640" y="3794760"/>
            <a:ext cx="5349240" cy="178308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583680" y="405079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Communication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583680" y="4471416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business intent into a specification, and technical reality back into something a stakeholder can act on.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5715000"/>
            <a:ext cx="10972800" cy="685800"/>
          </a:xfrm>
          <a:prstGeom prst="roundRect">
            <a:avLst>
              <a:gd name="adj" fmla="val 13333"/>
            </a:avLst>
          </a:prstGeom>
          <a:solidFill>
            <a:srgbClr val="141330"/>
          </a:solidFill>
          <a:ln w="12700">
            <a:solidFill>
              <a:srgbClr val="1413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" y="5870448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of these four are unteachable by a course and only earned by doing the work. That's the good news.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1E243CFD-AF7D-F566-79D6-EAD4ABB22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058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C45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PART MOST DECKS SKIP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46304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floor is rising and the</a:t>
            </a:r>
            <a:endParaRPr lang="en-US" sz="35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middle is getting squeezed.</a:t>
            </a:r>
            <a:endParaRPr lang="en-US" sz="3500" dirty="0"/>
          </a:p>
        </p:txBody>
      </p:sp>
      <p:sp>
        <p:nvSpPr>
          <p:cNvPr id="4" name="Shape 2"/>
          <p:cNvSpPr/>
          <p:nvPr/>
        </p:nvSpPr>
        <p:spPr>
          <a:xfrm>
            <a:off x="822960" y="3200400"/>
            <a:ext cx="5120640" cy="1920240"/>
          </a:xfrm>
          <a:prstGeom prst="roundRect">
            <a:avLst>
              <a:gd name="adj" fmla="val 5714"/>
            </a:avLst>
          </a:prstGeom>
          <a:solidFill>
            <a:srgbClr val="3A2320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340156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E8A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GENUINELY EXPOSED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097280" y="370332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F0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Commodity delivery. Routine custom reports, headcount billed by the day, work defined entirely by a ticket queue. If that describes the whole of the job, that's the exposed position.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3200400"/>
            <a:ext cx="5120640" cy="1920240"/>
          </a:xfrm>
          <a:prstGeom prst="roundRect">
            <a:avLst>
              <a:gd name="adj" fmla="val 5714"/>
            </a:avLst>
          </a:prstGeom>
          <a:solidFill>
            <a:srgbClr val="272451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340156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RESPONSE ISN'T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537960" y="370332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Resisting the tools, or waiting for it to blow over. The people who treat this as a threat to avoid get outcompeted by people with identical experience who treat it as leverage.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54864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455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person, different response, completely different next five years.</a:t>
            </a:r>
            <a:endParaRPr lang="en-US" sz="170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3E84DA0E-8001-CE80-E953-0F3F4B8D0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thing to start this month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plan. A first action, sized to fit around the day job.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10972800" cy="1234440"/>
          </a:xfrm>
          <a:prstGeom prst="roundRect">
            <a:avLst>
              <a:gd name="adj" fmla="val 8889"/>
            </a:avLst>
          </a:prstGeom>
          <a:solidFill>
            <a:srgbClr val="EEECFF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0120" y="2258568"/>
            <a:ext cx="2514600" cy="457200"/>
          </a:xfrm>
          <a:prstGeom prst="roundRect">
            <a:avLst>
              <a:gd name="adj" fmla="val 2200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340864"/>
            <a:ext cx="2514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Developers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749040" y="2130552"/>
            <a:ext cx="7543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3225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ATC with clean core checks against code you wrote. Read the findings on your own work — abstract guidance never lands the way your own object does.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40080" y="3246120"/>
            <a:ext cx="10972800" cy="1234440"/>
          </a:xfrm>
          <a:prstGeom prst="roundRect">
            <a:avLst>
              <a:gd name="adj" fmla="val 8889"/>
            </a:avLst>
          </a:prstGeom>
          <a:solidFill>
            <a:srgbClr val="EFF6DE"/>
          </a:solidFill>
          <a:ln w="15875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60120" y="3630168"/>
            <a:ext cx="2514600" cy="457200"/>
          </a:xfrm>
          <a:prstGeom prst="roundRect">
            <a:avLst>
              <a:gd name="adj" fmla="val 22000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60120" y="3712464"/>
            <a:ext cx="2514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Functional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749040" y="3502152"/>
            <a:ext cx="7543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every standard Fiori app in your module. You'll find capability nobody knew existed, and you'll stop a custom build within the quarter.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40080" y="4617720"/>
            <a:ext cx="10972800" cy="1234440"/>
          </a:xfrm>
          <a:prstGeom prst="roundRect">
            <a:avLst>
              <a:gd name="adj" fmla="val 8889"/>
            </a:avLst>
          </a:prstGeom>
          <a:solidFill>
            <a:srgbClr val="FBEDE4"/>
          </a:solidFill>
          <a:ln w="15875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960120" y="5001768"/>
            <a:ext cx="2514600" cy="457200"/>
          </a:xfrm>
          <a:prstGeom prst="roundRect">
            <a:avLst>
              <a:gd name="adj" fmla="val 22000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5084064"/>
            <a:ext cx="2514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 &amp; Basis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749040" y="4873752"/>
            <a:ext cx="7543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9E44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 four-step diagnosis for a missing tile and share it with the team. Small, useful, and it makes you the person who owns the new ticket shape.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40080" y="5532120"/>
            <a:ext cx="10972800" cy="685800"/>
          </a:xfrm>
          <a:prstGeom prst="roundRect">
            <a:avLst>
              <a:gd name="adj" fmla="val 13333"/>
            </a:avLst>
          </a:prstGeom>
          <a:solidFill>
            <a:srgbClr val="FBF2DE"/>
          </a:solidFill>
          <a:ln w="12700">
            <a:solidFill>
              <a:srgbClr val="E8D7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" y="5687568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7A5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of these produces something you can show someone. That matters more than any certificate.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A1C4D350-19E0-E66B-8094-2908D40D7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60520" y="1051560"/>
            <a:ext cx="1234440" cy="502920"/>
          </a:xfrm>
          <a:prstGeom prst="roundRect">
            <a:avLst>
              <a:gd name="adj" fmla="val 23636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532120" y="1051560"/>
            <a:ext cx="1234440" cy="502920"/>
          </a:xfrm>
          <a:prstGeom prst="roundRect">
            <a:avLst>
              <a:gd name="adj" fmla="val 23636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903720" y="1051560"/>
            <a:ext cx="1234440" cy="502920"/>
          </a:xfrm>
          <a:prstGeom prst="roundRect">
            <a:avLst>
              <a:gd name="adj" fmla="val 23636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2468880"/>
            <a:ext cx="9966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is being replaced by a tool</a:t>
            </a:r>
            <a:endParaRPr lang="en-US" sz="2800" dirty="0"/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needs supervising.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280160" y="388620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700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the comfortable version of the job — where what you already knew kept you safe — is the part that's ending.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3566160" y="5029200"/>
            <a:ext cx="5029200" cy="777240"/>
          </a:xfrm>
          <a:prstGeom prst="roundRect">
            <a:avLst>
              <a:gd name="adj" fmla="val 49412"/>
            </a:avLst>
          </a:prstGeom>
          <a:solidFill>
            <a:srgbClr val="272451"/>
          </a:solidFill>
          <a:ln w="12700">
            <a:solidFill>
              <a:srgbClr val="3225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566160" y="522122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your seat at sapcodemonkey.com</a:t>
            </a:r>
            <a:endParaRPr lang="en-US" sz="1500" dirty="0"/>
          </a:p>
        </p:txBody>
      </p:sp>
      <p:pic>
        <p:nvPicPr>
          <p:cNvPr id="10" name="Picture 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291F2E1C-D560-C1CA-7D54-888462E60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things arriving at once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one of these would be manageable. Together they reshape the job.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356616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32688" y="2176272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4A3A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932688" y="251460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 Core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32688" y="2971800"/>
            <a:ext cx="29718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code moves out of the core and onto released APIs. Decades of modifications need rebuilding or retiring.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434840" y="1920240"/>
            <a:ext cx="356616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727448" y="2176272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4A3A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27448" y="251460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tooling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4727448" y="2971800"/>
            <a:ext cx="29718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Generation is cheap. The scarce skill becomes knowing whether the output is right, fast and upgrade-safe.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229600" y="1920240"/>
            <a:ext cx="356616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522208" y="2176272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4A3A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522208" y="251460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 change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522208" y="2971800"/>
            <a:ext cx="29718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release cadence replaces the three-year upgrade cycle. Nothing is ever finished.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663440"/>
            <a:ext cx="10972800" cy="1188720"/>
          </a:xfrm>
          <a:prstGeom prst="roundRect">
            <a:avLst>
              <a:gd name="adj" fmla="val 9231"/>
            </a:avLst>
          </a:prstGeom>
          <a:solidFill>
            <a:srgbClr val="141330"/>
          </a:solidFill>
          <a:ln w="12700">
            <a:solidFill>
              <a:srgbClr val="1413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" y="4956048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of these removes the need for people who understand why a system behaves the way it does. They move the value from producing work to judging it.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B95DCC71-E242-2253-9CCE-420998676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143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4A3A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PATTERN, IN EVERY SEAT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60020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moves from producing</a:t>
            </a:r>
            <a:endParaRPr lang="en-US" sz="3800" dirty="0"/>
          </a:p>
          <a:p>
            <a:pPr marL="0" indent="0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 to judging it.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1463040" y="3566160"/>
            <a:ext cx="3657600" cy="566928"/>
          </a:xfrm>
          <a:prstGeom prst="roundRect">
            <a:avLst>
              <a:gd name="adj" fmla="val 16129"/>
            </a:avLst>
          </a:prstGeom>
          <a:solidFill>
            <a:srgbClr val="272451"/>
          </a:solidFill>
          <a:ln w="12700">
            <a:solidFill>
              <a:srgbClr val="3B37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463040" y="3694176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F9B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the code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349240" y="3739896"/>
            <a:ext cx="457200" cy="219456"/>
          </a:xfrm>
          <a:prstGeom prst="rightArrow">
            <a:avLst/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035040" y="3566160"/>
            <a:ext cx="4206240" cy="566928"/>
          </a:xfrm>
          <a:prstGeom prst="roundRect">
            <a:avLst>
              <a:gd name="adj" fmla="val 16129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035040" y="3694176"/>
            <a:ext cx="4206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if it's right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463040" y="4297680"/>
            <a:ext cx="3657600" cy="566928"/>
          </a:xfrm>
          <a:prstGeom prst="roundRect">
            <a:avLst>
              <a:gd name="adj" fmla="val 16129"/>
            </a:avLst>
          </a:prstGeom>
          <a:solidFill>
            <a:srgbClr val="272451"/>
          </a:solidFill>
          <a:ln w="12700">
            <a:solidFill>
              <a:srgbClr val="3B37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463040" y="4425696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F9B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Configuring to the spec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349240" y="4471416"/>
            <a:ext cx="457200" cy="219456"/>
          </a:xfrm>
          <a:prstGeom prst="rightArrow">
            <a:avLst/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6035040" y="4297680"/>
            <a:ext cx="4206240" cy="566928"/>
          </a:xfrm>
          <a:prstGeom prst="roundRect">
            <a:avLst>
              <a:gd name="adj" fmla="val 16129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035040" y="4425696"/>
            <a:ext cx="4206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Shaping the spec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463040" y="5029200"/>
            <a:ext cx="3657600" cy="566928"/>
          </a:xfrm>
          <a:prstGeom prst="roundRect">
            <a:avLst>
              <a:gd name="adj" fmla="val 16129"/>
            </a:avLst>
          </a:prstGeom>
          <a:solidFill>
            <a:srgbClr val="272451"/>
          </a:solidFill>
          <a:ln w="12700">
            <a:solidFill>
              <a:srgbClr val="3B37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463040" y="5157216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F9B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the ticket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349240" y="5202936"/>
            <a:ext cx="457200" cy="219456"/>
          </a:xfrm>
          <a:prstGeom prst="rightArrow">
            <a:avLst/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035040" y="5029200"/>
            <a:ext cx="4206240" cy="566928"/>
          </a:xfrm>
          <a:prstGeom prst="roundRect">
            <a:avLst>
              <a:gd name="adj" fmla="val 16129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035040" y="5157216"/>
            <a:ext cx="4206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why it reopens</a:t>
            </a:r>
            <a:endParaRPr lang="en-US" sz="14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E6CF41DC-DDD8-DD85-9500-FD9012146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seats, three different problems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forces are shared. What they do to your week is not.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3566160" cy="3200400"/>
          </a:xfrm>
          <a:prstGeom prst="roundRect">
            <a:avLst>
              <a:gd name="adj" fmla="val 3429"/>
            </a:avLst>
          </a:prstGeom>
          <a:solidFill>
            <a:srgbClr val="EEECFF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0120" y="2212848"/>
            <a:ext cx="2926080" cy="457200"/>
          </a:xfrm>
          <a:prstGeom prst="roundRect">
            <a:avLst>
              <a:gd name="adj" fmla="val 2200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295144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Developers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926080"/>
            <a:ext cx="29260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3225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tools now write what you used to write. Your value moves up into review, performance and upgrade safety.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4434840" y="1920240"/>
            <a:ext cx="3566160" cy="3200400"/>
          </a:xfrm>
          <a:prstGeom prst="roundRect">
            <a:avLst>
              <a:gd name="adj" fmla="val 3429"/>
            </a:avLst>
          </a:prstGeom>
          <a:solidFill>
            <a:srgbClr val="EFF6DE"/>
          </a:solidFill>
          <a:ln w="15875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754880" y="2212848"/>
            <a:ext cx="2926080" cy="457200"/>
          </a:xfrm>
          <a:prstGeom prst="roundRect">
            <a:avLst>
              <a:gd name="adj" fmla="val 22000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54880" y="2295144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Functional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54880" y="2926080"/>
            <a:ext cx="29260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of what needed a developer becomes configuration. Knowing what standard already does becomes leverage.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8229600" y="1920240"/>
            <a:ext cx="3566160" cy="3200400"/>
          </a:xfrm>
          <a:prstGeom prst="roundRect">
            <a:avLst>
              <a:gd name="adj" fmla="val 3429"/>
            </a:avLst>
          </a:prstGeom>
          <a:solidFill>
            <a:srgbClr val="FBEDE4"/>
          </a:solidFill>
          <a:ln w="15875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549640" y="2212848"/>
            <a:ext cx="2926080" cy="457200"/>
          </a:xfrm>
          <a:prstGeom prst="roundRect">
            <a:avLst>
              <a:gd name="adj" fmla="val 22000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549640" y="2295144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 &amp; Basis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549640" y="2926080"/>
            <a:ext cx="29260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9E44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code arrives faster from more people. Someone has to gate production and keep autonomy auditable.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40080" y="5440680"/>
            <a:ext cx="10972800" cy="685800"/>
          </a:xfrm>
          <a:prstGeom prst="roundRect">
            <a:avLst>
              <a:gd name="adj" fmla="val 13333"/>
            </a:avLst>
          </a:prstGeom>
          <a:solidFill>
            <a:srgbClr val="FBF2DE"/>
          </a:solidFill>
          <a:ln w="12700">
            <a:solidFill>
              <a:srgbClr val="E8D7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" y="5596128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7A5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sit across two of these — and plenty of people do — the overlap is where the strongest positions are.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56C5BADA-2D4C-F09B-95EC-368C3843A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103120" cy="457200"/>
          </a:xfrm>
          <a:prstGeom prst="roundRect">
            <a:avLst>
              <a:gd name="adj" fmla="val 2200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39496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DEVELOPERS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926080" y="402336"/>
            <a:ext cx="8595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fades, what gains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here is about being replaced. It's about which half of the job grows.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5349240" cy="3520440"/>
          </a:xfrm>
          <a:prstGeom prst="roundRect">
            <a:avLst>
              <a:gd name="adj" fmla="val 3117"/>
            </a:avLst>
          </a:prstGeom>
          <a:solidFill>
            <a:srgbClr val="F1F2F6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0120" y="23957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LOSING VALUE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60120" y="2761488"/>
            <a:ext cx="47548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Memorizing function modules and syntax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speed at boilerplate and CRUD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Classic-only depth — GUI reports, exits, modifications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code a model now produces in seconds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148840"/>
            <a:ext cx="5349240" cy="3520440"/>
          </a:xfrm>
          <a:prstGeom prst="roundRect">
            <a:avLst>
              <a:gd name="adj" fmla="val 3117"/>
            </a:avLst>
          </a:prstGeom>
          <a:solidFill>
            <a:srgbClr val="EEECFF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83680" y="23957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3225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GAINING VALUE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583680" y="2761488"/>
            <a:ext cx="47548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Judging output: performance, correctness, upgrade safety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Set-based thinking — pushdown, CDS, AMDP over loops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Core patterns: ABAP Cloud, RAP, released APIs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legacy code and deciding what to keep or kill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Breadth: OData, Fiori basics, BTP, the non-ABAP layers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pic>
        <p:nvPicPr>
          <p:cNvPr id="14" name="Picture 1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4B846AE9-E1A2-B12F-57D1-21699E9D5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103120" cy="457200"/>
          </a:xfrm>
          <a:prstGeom prst="roundRect">
            <a:avLst>
              <a:gd name="adj" fmla="val 2200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39496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DEVELOPERS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926080" y="402336"/>
            <a:ext cx="8595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twelve-month path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meaningful thing per quarter. All of it doable alongside a full workload.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96112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96112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1–3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96112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graded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96112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ATC with clean core and ABAP Cloud readiness on your own objects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what “released API” means in your release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levels model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383280" y="3520440"/>
            <a:ext cx="256032" cy="201168"/>
          </a:xfrm>
          <a:prstGeom prst="rightArrow">
            <a:avLst/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438144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694176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694176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4–6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694176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 CDS properly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694176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Views, associations, annotations — not just consuming them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one loop-heavy report to pushdown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the before and after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81344" y="3520440"/>
            <a:ext cx="256032" cy="201168"/>
          </a:xfrm>
          <a:prstGeom prst="rightArrow">
            <a:avLst/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236208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492240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92240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7–9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492240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in RAP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492240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small business object end to end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scenario first, then unmanaged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it and support it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979408" y="3520440"/>
            <a:ext cx="256032" cy="201168"/>
          </a:xfrm>
          <a:prstGeom prst="rightArrow">
            <a:avLst/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9034272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290304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290304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10–12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9290304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off-stack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290304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side-by-side extension on BTP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AI tooling daily; learn where it's wrong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 on-stack vs side-by-side deliberately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40080" y="5440680"/>
            <a:ext cx="10972800" cy="685800"/>
          </a:xfrm>
          <a:prstGeom prst="roundRect">
            <a:avLst>
              <a:gd name="adj" fmla="val 13333"/>
            </a:avLst>
          </a:prstGeom>
          <a:solidFill>
            <a:srgbClr val="EEEC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960120" y="5596128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3225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something real at each stage. A tutorial you followed proves nothing; an object running in your own system proves you can do the work.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pic>
        <p:nvPicPr>
          <p:cNvPr id="33" name="Picture 3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2FCDF98A-40FF-D94E-FC88-50E0CD158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103120" cy="457200"/>
          </a:xfrm>
          <a:prstGeom prst="roundRect">
            <a:avLst>
              <a:gd name="adj" fmla="val 22000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39496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FUNCTIONAL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926080" y="402336"/>
            <a:ext cx="8595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fades, what gains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seat that gains the most, and the one most people underestimate.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5349240" cy="3520440"/>
          </a:xfrm>
          <a:prstGeom prst="roundRect">
            <a:avLst>
              <a:gd name="adj" fmla="val 3117"/>
            </a:avLst>
          </a:prstGeom>
          <a:solidFill>
            <a:srgbClr val="F1F2F6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0120" y="23957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LOSING VALUE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60120" y="2761488"/>
            <a:ext cx="47548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codes as the core professional skill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 by rote in newly standardized areas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Acting as translator between business and developers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Hand-written process documentation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148840"/>
            <a:ext cx="5349240" cy="3520440"/>
          </a:xfrm>
          <a:prstGeom prst="roundRect">
            <a:avLst>
              <a:gd name="adj" fmla="val 3117"/>
            </a:avLst>
          </a:prstGeom>
          <a:solidFill>
            <a:srgbClr val="EFF6DE"/>
          </a:solidFill>
          <a:ln w="15875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83680" y="23957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5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GAINING VALUE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583680" y="2761488"/>
            <a:ext cx="47548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exactly what standard already does — pure leverage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and reasoning about generated code and CDS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Launchpad and catalog design as a user-experience decision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Deciding where automation acts and where a human signs off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Business-case judgment: is this worth building at all?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pic>
        <p:nvPicPr>
          <p:cNvPr id="14" name="Picture 1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FB3DC497-1C56-08ED-FD1E-EA1B2BCF0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103120" cy="457200"/>
          </a:xfrm>
          <a:prstGeom prst="roundRect">
            <a:avLst>
              <a:gd name="adj" fmla="val 22000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39496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FUNCTIONAL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926080" y="402336"/>
            <a:ext cx="8595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twelve-month path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around one principle: never spec a custom build for something standard already does.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96112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96112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1–3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96112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 the data model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96112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tables your module actually posts to now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universal journal changed your reporting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Business Partner changed master data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383280" y="3520440"/>
            <a:ext cx="256032" cy="201168"/>
          </a:xfrm>
          <a:prstGeom prst="rightArrow">
            <a:avLst/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438144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694176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694176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4–6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694176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 what exists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694176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standard Fiori app in your module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classic transactions are superseded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your own catalog of what's available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81344" y="3520440"/>
            <a:ext cx="256032" cy="201168"/>
          </a:xfrm>
          <a:prstGeom prst="rightArrow">
            <a:avLst/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236208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492240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92240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7–9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492240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Extend without a developer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492240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user and in-app extensibility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fields and logic where supported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 one change end to end yourself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979408" y="3520440"/>
            <a:ext cx="256032" cy="201168"/>
          </a:xfrm>
          <a:prstGeom prst="rightArrow">
            <a:avLst/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9034272" y="2011680"/>
            <a:ext cx="2688336" cy="324612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5875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290304" y="2286000"/>
            <a:ext cx="1005840" cy="384048"/>
          </a:xfrm>
          <a:prstGeom prst="roundRect">
            <a:avLst>
              <a:gd name="adj" fmla="val 23810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290304" y="235915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10–12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9290304" y="2816352"/>
            <a:ext cx="2194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a process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290304" y="3547872"/>
            <a:ext cx="2194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Workflow scenarios in your area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autonomy is allowed, where sign-off stays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 governance rule, not just the config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40080" y="5440680"/>
            <a:ext cx="10972800" cy="685800"/>
          </a:xfrm>
          <a:prstGeom prst="roundRect">
            <a:avLst>
              <a:gd name="adj" fmla="val 13333"/>
            </a:avLst>
          </a:prstGeom>
          <a:solidFill>
            <a:srgbClr val="EFF6DE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960120" y="5596128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5579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catalog exercise in months 4–6 pays for itself the first time it stops a custom development that standard already covered.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pic>
        <p:nvPicPr>
          <p:cNvPr id="33" name="Picture 3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D6454DC2-40E9-E46C-EB76-25FB8B0A0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606040" cy="457200"/>
          </a:xfrm>
          <a:prstGeom prst="roundRect">
            <a:avLst>
              <a:gd name="adj" fmla="val 22000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39496"/>
            <a:ext cx="2606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 &amp; BASIS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429000" y="402336"/>
            <a:ext cx="8092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fades, what gains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seat that feels most exposed and is actually holding the strongest hand.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5349240" cy="3520440"/>
          </a:xfrm>
          <a:prstGeom prst="roundRect">
            <a:avLst>
              <a:gd name="adj" fmla="val 3117"/>
            </a:avLst>
          </a:prstGeom>
          <a:solidFill>
            <a:srgbClr val="F1F2F6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0120" y="23957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LOSING VALUE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60120" y="2761488"/>
            <a:ext cx="47548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Answering “what's the transaction code”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repetitive checks and reports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annual upgrade-project rhythm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Firefighting modifications nobody documented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148840"/>
            <a:ext cx="5349240" cy="3520440"/>
          </a:xfrm>
          <a:prstGeom prst="roundRect">
            <a:avLst>
              <a:gd name="adj" fmla="val 3117"/>
            </a:avLst>
          </a:prstGeom>
          <a:solidFill>
            <a:srgbClr val="FBEDE4"/>
          </a:solidFill>
          <a:ln w="15875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83680" y="23957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E44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GAINING VALUE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583680" y="2761488"/>
            <a:ext cx="47548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Gatekeeping what reaches production — more code, faster, more authors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and audit trails, especially for automated decisions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Launchpad, catalog and role diagnosis — the new ticket shape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release management and regression automation</a:t>
            </a:r>
            <a:endParaRPr lang="en-US" sz="14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judgment: why it keeps reopening, not just how to close it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pic>
        <p:nvPicPr>
          <p:cNvPr id="14" name="Picture 1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275C4F15-E504-8A53-4580-9173D2D4A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1827</Words>
  <Application>Microsoft Office PowerPoint</Application>
  <PresentationFormat>Widescreen</PresentationFormat>
  <Paragraphs>223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Regearing: SAP Skills by Role</dc:title>
  <dc:subject>PptxGenJS Presentation</dc:subject>
  <dc:creator>SAPCodeMonkey</dc:creator>
  <cp:lastModifiedBy>Moore, Tim</cp:lastModifiedBy>
  <cp:revision>2</cp:revision>
  <dcterms:created xsi:type="dcterms:W3CDTF">2026-07-23T21:09:44Z</dcterms:created>
  <dcterms:modified xsi:type="dcterms:W3CDTF">2026-07-23T21:13:51Z</dcterms:modified>
</cp:coreProperties>
</file>