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087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correcting the common framing. Most rooms arrive believing classic workflow is switched off.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Conflating Workflow Management with Business Workflow makes administrators write off skills they still need for years.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workflow developers this is the uncomfortable slide. Be clear that development doesn't vanish, it concentrates.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correction is the most valuable thing in the deck. It's also the bit that will get quoted.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MCP point is the freshest and the least covered. Lead with it if the audience is technical.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Joule Work is too early to plan around but worth tracking. Say that explicitly rather than presenting it as available.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Protect this slide. Naming the unglamorous majority is what makes the optimistic parts credible.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35240" y="2011680"/>
            <a:ext cx="1554480" cy="457200"/>
          </a:xfrm>
          <a:prstGeom prst="roundRect">
            <a:avLst>
              <a:gd name="adj" fmla="val 20000"/>
            </a:avLst>
          </a:prstGeom>
          <a:solidFill>
            <a:srgbClr val="24304A"/>
          </a:solidFill>
          <a:ln w="12700">
            <a:solidFill>
              <a:srgbClr val="3A4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326880" y="2130552"/>
            <a:ext cx="411480" cy="219456"/>
          </a:xfrm>
          <a:prstGeom prst="rightArrow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635240" y="2697480"/>
            <a:ext cx="1554480" cy="457200"/>
          </a:xfrm>
          <a:prstGeom prst="roundRect">
            <a:avLst>
              <a:gd name="adj" fmla="val 20000"/>
            </a:avLst>
          </a:prstGeom>
          <a:solidFill>
            <a:srgbClr val="24304A"/>
          </a:solidFill>
          <a:ln w="12700">
            <a:solidFill>
              <a:srgbClr val="3A4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326880" y="2816352"/>
            <a:ext cx="411480" cy="219456"/>
          </a:xfrm>
          <a:prstGeom prst="rightArrow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635240" y="3383280"/>
            <a:ext cx="1554480" cy="457200"/>
          </a:xfrm>
          <a:prstGeom prst="roundRect">
            <a:avLst>
              <a:gd name="adj" fmla="val 20000"/>
            </a:avLst>
          </a:prstGeom>
          <a:solidFill>
            <a:srgbClr val="24304A"/>
          </a:solidFill>
          <a:ln w="12700">
            <a:solidFill>
              <a:srgbClr val="3A4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326880" y="3502152"/>
            <a:ext cx="411480" cy="219456"/>
          </a:xfrm>
          <a:prstGeom prst="rightArrow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921240" y="2011680"/>
            <a:ext cx="1600200" cy="1828800"/>
          </a:xfrm>
          <a:prstGeom prst="roundRect">
            <a:avLst>
              <a:gd name="adj" fmla="val 7429"/>
            </a:avLst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921240" y="2606040"/>
            <a:ext cx="1600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endParaRPr lang="en-US" sz="1400" dirty="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589520" y="406908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8FA3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worlds, coexisting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77240" y="13716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77240" y="1737360"/>
            <a:ext cx="6583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future of</a:t>
            </a:r>
            <a:endParaRPr lang="en-US" sz="4200" dirty="0"/>
          </a:p>
          <a:p>
            <a:pPr marL="0" indent="0">
              <a:lnSpc>
                <a:spcPts val="48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 workflow</a:t>
            </a:r>
            <a:endParaRPr lang="en-US" sz="4200" dirty="0"/>
          </a:p>
        </p:txBody>
      </p:sp>
      <p:sp>
        <p:nvSpPr>
          <p:cNvPr id="13" name="Text 11"/>
          <p:cNvSpPr/>
          <p:nvPr/>
        </p:nvSpPr>
        <p:spPr>
          <a:xfrm>
            <a:off x="777240" y="356616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B9C9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was actually deprecated, what replaced it,</a:t>
            </a:r>
            <a:endParaRPr lang="en-US" sz="1700" dirty="0"/>
          </a:p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B9C9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what agentic really means here.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77240" y="58064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E93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sapcodemonkey.com  ·  free download</a:t>
            </a:r>
            <a:endParaRPr lang="en-US" sz="1200" dirty="0"/>
          </a:p>
        </p:txBody>
      </p:sp>
      <p:pic>
        <p:nvPicPr>
          <p:cNvPr id="16" name="Picture 15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9B46A642-063A-A219-4561-7560AA564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was actually deprecated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common error in this conversation, and it costs people their skills.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2286000"/>
          </a:xfrm>
          <a:prstGeom prst="roundRect">
            <a:avLst>
              <a:gd name="adj" fmla="val 4800"/>
            </a:avLst>
          </a:prstGeom>
          <a:solidFill>
            <a:srgbClr val="FBEAE7"/>
          </a:solidFill>
          <a:ln w="15875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8A2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DEPRECATED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7744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 Workflow Management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older BTP service. Consolidated into SAP Build Process Automation, which now also carries RPA, business rules and process visibility.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63640" y="1828800"/>
            <a:ext cx="5349240" cy="2286000"/>
          </a:xfrm>
          <a:prstGeom prst="roundRect">
            <a:avLst>
              <a:gd name="adj" fmla="val 4800"/>
            </a:avLst>
          </a:prstGeom>
          <a:solidFill>
            <a:srgbClr val="E1F1F6"/>
          </a:solidFill>
          <a:ln w="15875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8368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A56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DEPRECATED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83680" y="237744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Classic Business Workflow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583680" y="288036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 inside your ERP. Still runs in S/4HANA on-premise, still administered through the transactions you know.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0080" y="434340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worlds now coexist — and most organizations run all three at once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40080" y="4754880"/>
            <a:ext cx="3505200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9050">
            <a:solidFill>
              <a:srgbClr val="9AA6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2960" y="4901184"/>
            <a:ext cx="3139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Classic Business Workflow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22960" y="5303520"/>
            <a:ext cx="313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S/4HANA on-premise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373880" y="4754880"/>
            <a:ext cx="3505200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905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56760" y="4901184"/>
            <a:ext cx="3139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Flexible Workflow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56760" y="5303520"/>
            <a:ext cx="313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S/4HANA, Fiori-configured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107680" y="4754880"/>
            <a:ext cx="3505200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9050">
            <a:solidFill>
              <a:srgbClr val="0A56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290560" y="4901184"/>
            <a:ext cx="3139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 Build Process Automation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290560" y="5303520"/>
            <a:ext cx="313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BTP, outside the core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pic>
        <p:nvPicPr>
          <p:cNvPr id="24" name="Picture 2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0C5D8838-95D4-43AA-19F0-1AF6B3F38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one: who builds it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authorship moves out of development.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029200" cy="2560320"/>
          </a:xfrm>
          <a:prstGeom prst="roundRect">
            <a:avLst>
              <a:gd name="adj" fmla="val 4286"/>
            </a:avLst>
          </a:prstGeom>
          <a:solidFill>
            <a:srgbClr val="F1F2F6"/>
          </a:solidFill>
          <a:ln w="12700">
            <a:solidFill>
              <a:srgbClr val="DEE4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84832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774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Developer-built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3891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Graphical workflow builder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Definitions transported through the landscape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change needed a developer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870448" y="2926080"/>
            <a:ext cx="603504" cy="457200"/>
          </a:xfrm>
          <a:prstGeom prst="rightArrow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675120" y="1828800"/>
            <a:ext cx="4937760" cy="2560320"/>
          </a:xfrm>
          <a:prstGeom prst="roundRect">
            <a:avLst>
              <a:gd name="adj" fmla="val 4286"/>
            </a:avLst>
          </a:prstGeom>
          <a:solidFill>
            <a:srgbClr val="E1F1F6"/>
          </a:solidFill>
          <a:ln w="15875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995160" y="208483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A56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995160" y="2377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Configured, not coded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995160" y="288036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Workflow scenarios via Fiori apps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Low-code process builder on BTP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variants adapted by mapping, not rebuilding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475488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41330"/>
          </a:solidFill>
          <a:ln w="12700">
            <a:solidFill>
              <a:srgbClr val="1413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492861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Genuine development is still required — for the exceptions, the integrations, and anything the scenario model can't express.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pic>
        <p:nvPicPr>
          <p:cNvPr id="17" name="Picture 16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93B4B87F-CA6B-58F3-8007-0901EBB9F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two: rules PLUS agents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lazy framing is “agents replace rules.” That isn't what's shipping.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10972800" cy="1371600"/>
          </a:xfrm>
          <a:prstGeom prst="roundRect">
            <a:avLst>
              <a:gd name="adj" fmla="val 8000"/>
            </a:avLst>
          </a:prstGeom>
          <a:solidFill>
            <a:srgbClr val="FBEAE7"/>
          </a:solidFill>
          <a:ln w="1270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57400"/>
            <a:ext cx="10332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8A2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framing you'll hear elsewhere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960120" y="2377440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“Deterministic workflow is being replaced by autonomous agents.”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60120" y="278892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would mean your three-way match becomes a judgment call. It doesn't.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3474720"/>
            <a:ext cx="10972800" cy="1828800"/>
          </a:xfrm>
          <a:prstGeom prst="roundRect">
            <a:avLst>
              <a:gd name="adj" fmla="val 6000"/>
            </a:avLst>
          </a:prstGeom>
          <a:solidFill>
            <a:srgbClr val="E1F1F6"/>
          </a:solidFill>
          <a:ln w="1905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60120" y="3675888"/>
            <a:ext cx="10332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0A56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SAP's own product description says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960120" y="4005072"/>
            <a:ext cx="10332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18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workflows that adapt in real time to changing conditions — blending AI reasoning with deterministic logic to produce processes that are both adaptive and reliable.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60120" y="4864608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A56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word doing the work is “reliable.” Reasoning is layered on top of rules. The rules stay.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548640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41330"/>
          </a:solidFill>
          <a:ln w="12700">
            <a:solidFill>
              <a:srgbClr val="1413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0120" y="566013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Agents handle the exceptions, the judgment calls, and the branches nobody drew because nobody could anticipate them.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pic>
        <p:nvPicPr>
          <p:cNvPr id="16" name="Picture 15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8E961CF8-AFED-F5AC-FE5E-45F62A352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three: beyond SAP's walls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signals, all pointing the same direction.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10972800" cy="1188720"/>
          </a:xfrm>
          <a:prstGeom prst="roundRect">
            <a:avLst>
              <a:gd name="adj" fmla="val 8462"/>
            </a:avLst>
          </a:prstGeom>
          <a:solidFill>
            <a:srgbClr val="FFFFFF"/>
          </a:solidFill>
          <a:ln w="12700">
            <a:solidFill>
              <a:srgbClr val="DEE4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32688" y="2231136"/>
            <a:ext cx="475488" cy="475488"/>
          </a:xfrm>
          <a:prstGeom prst="ellipse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32688" y="2295144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664208" y="2075688"/>
            <a:ext cx="9509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n8n investment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664208" y="2441448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Sapphire in May 2026 SAP invested in the workflow-automation platform n8n at a $5.2bn valuation, folding it into Joule Studio for agentic orchestration.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3172968"/>
            <a:ext cx="10972800" cy="1188720"/>
          </a:xfrm>
          <a:prstGeom prst="roundRect">
            <a:avLst>
              <a:gd name="adj" fmla="val 8462"/>
            </a:avLst>
          </a:prstGeom>
          <a:solidFill>
            <a:srgbClr val="FFFFFF"/>
          </a:solidFill>
          <a:ln w="12700">
            <a:solidFill>
              <a:srgbClr val="DEE4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32688" y="3529584"/>
            <a:ext cx="475488" cy="475488"/>
          </a:xfrm>
          <a:prstGeom prst="ellipse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32688" y="3593592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664208" y="3374136"/>
            <a:ext cx="9509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Adapters for everything else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664208" y="3739896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BambooHR for employee lifecycle data. Microsoft Outlook sender and receiver for calendar, mail and attachments. OFTP2 for compliant B2B exchange.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4471416"/>
            <a:ext cx="10972800" cy="1188720"/>
          </a:xfrm>
          <a:prstGeom prst="roundRect">
            <a:avLst>
              <a:gd name="adj" fmla="val 8462"/>
            </a:avLst>
          </a:prstGeom>
          <a:solidFill>
            <a:srgbClr val="FFFFFF"/>
          </a:solidFill>
          <a:ln w="12700">
            <a:solidFill>
              <a:srgbClr val="DEE4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932688" y="4828032"/>
            <a:ext cx="475488" cy="475488"/>
          </a:xfrm>
          <a:prstGeom prst="ellipse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32688" y="4892040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664208" y="4672584"/>
            <a:ext cx="9509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server support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664208" y="5038344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 Build now connects to MCP servers and works with common agentic development tools. The automation platform is being made deliberately interoperable.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40080" y="571500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60120" y="588873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 is becoming the connective tissue across the whole landscape — not a thing that happens inside SAP.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pic>
        <p:nvPicPr>
          <p:cNvPr id="23" name="Picture 2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51CB7ADA-4261-25D3-0233-2E92AC63F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landed in 2026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headlines, the operational changes that matter.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349240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875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13055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0A56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error handling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960120" y="2560320"/>
            <a:ext cx="4709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error handling on API Action steps, define specific errors, handle auth failures, use 4XX/5XX categories — all logged in Monitoring.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63640" y="1874520"/>
            <a:ext cx="5349240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875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0" y="213055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0A56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variants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6583680" y="2560320"/>
            <a:ext cx="4709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Line-of-business experts adapt a process for a user group by supplying mappings, rather than rebuilding it.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3931920"/>
            <a:ext cx="5349240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875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418795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0A56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Center everywhere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960120" y="4617720"/>
            <a:ext cx="4709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embedded in all SAP Build Work Zone editions — one view of tasks across multiple SAP systems, no separate integration.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63640" y="3931920"/>
            <a:ext cx="5349240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875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583680" y="418795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0A56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Joule Work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6583680" y="4617720"/>
            <a:ext cx="4709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Adopter Care. A dynamic workspace that adapts to intent and can delegate execution to AI. Eventually replaces the inbox metaphor.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5943600"/>
            <a:ext cx="10972800" cy="566928"/>
          </a:xfrm>
          <a:prstGeom prst="roundRect">
            <a:avLst>
              <a:gd name="adj" fmla="val 16129"/>
            </a:avLst>
          </a:prstGeom>
          <a:solidFill>
            <a:srgbClr val="FBF2DE"/>
          </a:solidFill>
          <a:ln w="12700">
            <a:solidFill>
              <a:srgbClr val="E8D7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" y="6053328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7A5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handling is the one to notice. SAP describes it as turning error handling from a black box into a controlled, observable workflow decision.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7FE111A4-A686-7E54-45FC-6EE71C12A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means if you do this for a living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value moves, it doesn't disappear.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349240" cy="2926080"/>
          </a:xfrm>
          <a:prstGeom prst="roundRect">
            <a:avLst>
              <a:gd name="adj" fmla="val 3750"/>
            </a:avLst>
          </a:prstGeom>
          <a:solidFill>
            <a:srgbClr val="F1F2F6"/>
          </a:solidFill>
          <a:ln w="12700">
            <a:solidFill>
              <a:srgbClr val="DEE4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12140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SHRINKING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514600"/>
            <a:ext cx="47548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routine approval flows by hand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Being the only person who can change a process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builder-tool expertise as the primary skill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Reacting to problems users report to you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1874520"/>
            <a:ext cx="5349240" cy="2926080"/>
          </a:xfrm>
          <a:prstGeom prst="roundRect">
            <a:avLst>
              <a:gd name="adj" fmla="val 3750"/>
            </a:avLst>
          </a:prstGeom>
          <a:solidFill>
            <a:srgbClr val="E1F1F6"/>
          </a:solidFill>
          <a:ln w="15875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0" y="212140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A56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0" y="2514600"/>
            <a:ext cx="47548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architecture across several engines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Deciding where autonomy is allowed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Designing observability rather than inheriting it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6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automated decisions auditable and defensible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512064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41330"/>
          </a:solidFill>
          <a:ln w="12700">
            <a:solidFill>
              <a:srgbClr val="1413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529437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 can route and it can decide. It cannot own accountability — and in a regulated environment somebody has to.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pic>
        <p:nvPicPr>
          <p:cNvPr id="14" name="Picture 1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5A385390-0100-5630-27BB-05CF63D2C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972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B886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PART THE BROCHURE SKIPS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15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agentic vision gets the headlines.</a:t>
            </a:r>
            <a:endParaRPr lang="en-US" sz="3100" dirty="0"/>
          </a:p>
          <a:p>
            <a:pPr marL="0" indent="0">
              <a:lnSpc>
                <a:spcPts val="44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rebuild and the guardrails pay the bills.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822960" y="3520440"/>
            <a:ext cx="3383280" cy="1691640"/>
          </a:xfrm>
          <a:prstGeom prst="roundRect">
            <a:avLst>
              <a:gd name="adj" fmla="val 6486"/>
            </a:avLst>
          </a:prstGeom>
          <a:solidFill>
            <a:srgbClr val="24304A"/>
          </a:solidFill>
          <a:ln w="12700">
            <a:solidFill>
              <a:srgbClr val="3A4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3730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Migration debt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97280" y="411480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B9C9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models don't convert. New processes get built in the new tool; the old ones get rebuilt or retired.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89120" y="3520440"/>
            <a:ext cx="3383280" cy="1691640"/>
          </a:xfrm>
          <a:prstGeom prst="roundRect">
            <a:avLst>
              <a:gd name="adj" fmla="val 6486"/>
            </a:avLst>
          </a:prstGeom>
          <a:solidFill>
            <a:srgbClr val="24304A"/>
          </a:solidFill>
          <a:ln w="12700">
            <a:solidFill>
              <a:srgbClr val="3A4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663440" y="3730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questions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663440" y="411480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B9C9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approved an automated decision, on what basis, and who answers the auditor.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955280" y="3520440"/>
            <a:ext cx="3383280" cy="1691640"/>
          </a:xfrm>
          <a:prstGeom prst="roundRect">
            <a:avLst>
              <a:gd name="adj" fmla="val 6486"/>
            </a:avLst>
          </a:prstGeom>
          <a:solidFill>
            <a:srgbClr val="24304A"/>
          </a:solidFill>
          <a:ln w="12700">
            <a:solidFill>
              <a:srgbClr val="3A4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229600" y="3730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complexity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0" y="411480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B9C9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Cross-system automation with real error handling is the unglamorous majority of the work.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2960" y="55778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B886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Human-in-the-loop with AI assisting is the realistic picture for the next couple of years — not lights-out automation.</a:t>
            </a:r>
            <a:endParaRPr lang="en-US" sz="1550" dirty="0"/>
          </a:p>
        </p:txBody>
      </p:sp>
      <p:pic>
        <p:nvPicPr>
          <p:cNvPr id="15" name="Picture 14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74405E6F-282B-46F9-3FC6-5604E58CF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94560" y="1051560"/>
            <a:ext cx="2468880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9050">
            <a:solidFill>
              <a:srgbClr val="9AA6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377440" y="1197864"/>
            <a:ext cx="2103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Classic Business Workflow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377440" y="1600200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S/4HANA on-premise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4892040" y="1051560"/>
            <a:ext cx="2468880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9050">
            <a:solidFill>
              <a:srgbClr val="0E7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74920" y="1197864"/>
            <a:ext cx="2103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Flexible Workflow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74920" y="1600200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S/4HANA, Fiori-configured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589520" y="1051560"/>
            <a:ext cx="2468880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9050">
            <a:solidFill>
              <a:srgbClr val="0A56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0" y="1197864"/>
            <a:ext cx="2103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2630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 Build Process Automation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0" y="1600200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BTP, outside the core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097280" y="2651760"/>
            <a:ext cx="9966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Classic workflow isn't switched off.</a:t>
            </a:r>
            <a:endParaRPr lang="en-US" sz="2900" dirty="0"/>
          </a:p>
          <a:p>
            <a:pPr marL="0" indent="0" algn="ctr">
              <a:lnSpc>
                <a:spcPts val="4000"/>
              </a:lnSpc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joined.</a:t>
            </a:r>
            <a:endParaRPr lang="en-US" sz="2900" dirty="0"/>
          </a:p>
        </p:txBody>
      </p:sp>
      <p:sp>
        <p:nvSpPr>
          <p:cNvPr id="12" name="Text 10"/>
          <p:cNvSpPr/>
          <p:nvPr/>
        </p:nvSpPr>
        <p:spPr>
          <a:xfrm>
            <a:off x="1280160" y="402336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7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engines running side by side for years. The person who can operate across all of them is worth more than someone excellent at exactly one.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3566160" y="5120640"/>
            <a:ext cx="5029200" cy="777240"/>
          </a:xfrm>
          <a:prstGeom prst="roundRect">
            <a:avLst>
              <a:gd name="adj" fmla="val 49412"/>
            </a:avLst>
          </a:prstGeom>
          <a:solidFill>
            <a:srgbClr val="24304A"/>
          </a:solidFill>
          <a:ln w="12700">
            <a:solidFill>
              <a:srgbClr val="0A56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566160" y="531266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at sapcodemonkey.com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97280" y="6126480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7E93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availability, app names and role collections change between releases — verify against SAP Help for yours.</a:t>
            </a:r>
            <a:endParaRPr lang="en-US" sz="1150" dirty="0"/>
          </a:p>
        </p:txBody>
      </p:sp>
      <p:pic>
        <p:nvPicPr>
          <p:cNvPr id="17" name="Picture 16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7A00B90A-B6FE-57F8-E84E-C64EBFCB3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1033</Words>
  <Application>Microsoft Office PowerPoint</Application>
  <PresentationFormat>Widescreen</PresentationFormat>
  <Paragraphs>125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Future of SAP Workflow</dc:title>
  <dc:subject>PptxGenJS Presentation</dc:subject>
  <dc:creator>SAPCodeMonkey</dc:creator>
  <cp:lastModifiedBy>Moore, Tim</cp:lastModifiedBy>
  <cp:revision>2</cp:revision>
  <dcterms:created xsi:type="dcterms:W3CDTF">2026-07-24T03:01:38Z</dcterms:created>
  <dcterms:modified xsi:type="dcterms:W3CDTF">2026-07-24T03:06:31Z</dcterms:modified>
</cp:coreProperties>
</file>