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88" d="100"/>
          <a:sy n="88" d="100"/>
        </p:scale>
        <p:origin x="228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047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State the vendor neutrality out loud. The entire value of this material is that it isn't a pitch.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backwards math is the most useful thing on this slide for anyone who needs to raise it with management.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Don't let the room collapse this into a two-horse race. The hybrid option is what many organizations actually land 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Establish credibility for the option before criticizing it. The next slide is the counterweight.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None of this rules Ivalua out. It rules out scoping the project as if integration were a phase rather than the whole 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left column plainly, then spend twice as long on the right. The ratio is the message.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Strongest standalone clip in the deck. The point that this seat is vendor-independent is what makes it actionable rather than a gamble.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Item four is the one people skip and the one that changes careers.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the reframe rather than the deadline. People leave with something they can act on rather than something to worry about.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80960" y="1783080"/>
            <a:ext cx="3749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SRM</a:t>
            </a:r>
            <a:endParaRPr lang="en-US" sz="7400" dirty="0"/>
          </a:p>
        </p:txBody>
      </p:sp>
      <p:sp>
        <p:nvSpPr>
          <p:cNvPr id="3" name="Shape 1"/>
          <p:cNvSpPr/>
          <p:nvPr/>
        </p:nvSpPr>
        <p:spPr>
          <a:xfrm>
            <a:off x="8092440" y="2304288"/>
            <a:ext cx="2926080" cy="82296"/>
          </a:xfrm>
          <a:prstGeom prst="rect">
            <a:avLst/>
          </a:prstGeom>
          <a:solidFill>
            <a:srgbClr val="B33A2E"/>
          </a:solidFill>
          <a:ln w="1270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7726680" y="3063240"/>
            <a:ext cx="1783080" cy="960120"/>
          </a:xfrm>
          <a:prstGeom prst="roundRect">
            <a:avLst>
              <a:gd name="adj" fmla="val 11429"/>
            </a:avLst>
          </a:prstGeom>
          <a:solidFill>
            <a:srgbClr val="26224F"/>
          </a:solidFill>
          <a:ln w="1905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26680" y="32004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B33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726680" y="3630168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9F9B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mainstream ends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9738360" y="3063240"/>
            <a:ext cx="1783080" cy="960120"/>
          </a:xfrm>
          <a:prstGeom prst="roundRect">
            <a:avLst>
              <a:gd name="adj" fmla="val 11429"/>
            </a:avLst>
          </a:prstGeom>
          <a:solidFill>
            <a:srgbClr val="26224F"/>
          </a:solidFill>
          <a:ln w="19050">
            <a:solidFill>
              <a:srgbClr val="B8860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738360" y="3200400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B886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2030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9738360" y="3630168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9F9B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extended ends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680960" y="4224528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8F8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planned innovations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77240" y="13716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5B4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DECK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77240" y="1737360"/>
            <a:ext cx="6583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SRM skills</a:t>
            </a:r>
            <a:endParaRPr lang="en-US" sz="4000" dirty="0"/>
          </a:p>
          <a:p>
            <a:pPr marL="0" indent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an expiry date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777240" y="352044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600"/>
              </a:lnSpc>
              <a:buNone/>
            </a:pPr>
            <a:r>
              <a:rPr lang="en-US" sz="170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replaces SRM, whether Ivalua is a real option,</a:t>
            </a:r>
            <a:endParaRPr lang="en-US" sz="1700" dirty="0"/>
          </a:p>
          <a:p>
            <a:pPr marL="0" indent="0">
              <a:lnSpc>
                <a:spcPts val="2600"/>
              </a:lnSpc>
              <a:buNone/>
            </a:pPr>
            <a:r>
              <a:rPr lang="en-US" sz="1700" dirty="0">
                <a:solidFill>
                  <a:srgbClr val="C9C5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which of your skills actually transfer.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77240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F8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sapcodemonkey.com  ·  not affiliated with SAP, Ivalua or any implementation partner</a:t>
            </a:r>
            <a:endParaRPr lang="en-US" sz="1200" dirty="0"/>
          </a:p>
        </p:txBody>
      </p:sp>
      <p:pic>
        <p:nvPicPr>
          <p:cNvPr id="16" name="Picture 15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E38BA796-3D65-57AB-73E0-F4570EEB4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10886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dates, and what they cost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“We'll take extended maintenance” sounds like a free decision. It isn't.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972800" cy="1170432"/>
          </a:xfrm>
          <a:prstGeom prst="roundRect">
            <a:avLst>
              <a:gd name="adj" fmla="val 8594"/>
            </a:avLst>
          </a:prstGeom>
          <a:solidFill>
            <a:srgbClr val="FBEAE7"/>
          </a:solidFill>
          <a:ln w="1270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112264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B33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2560320" y="2039112"/>
            <a:ext cx="8686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Mainstream maintenance ends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2560320" y="2404872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SRM is part of Business Suite 7 and follows its maintenance policy.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3063240"/>
            <a:ext cx="10972800" cy="1170432"/>
          </a:xfrm>
          <a:prstGeom prst="roundRect">
            <a:avLst>
              <a:gd name="adj" fmla="val 8594"/>
            </a:avLst>
          </a:prstGeom>
          <a:solidFill>
            <a:srgbClr val="FBF2DE"/>
          </a:solidFill>
          <a:ln w="12700">
            <a:solidFill>
              <a:srgbClr val="B8860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60120" y="3392424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B886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2030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2560320" y="3319272"/>
            <a:ext cx="8686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Extended maintenance ends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2560320" y="3685032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Optional, and priced at an additional 2% on top of the standard 20% fee.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4343400"/>
            <a:ext cx="10972800" cy="1170432"/>
          </a:xfrm>
          <a:prstGeom prst="roundRect">
            <a:avLst>
              <a:gd name="adj" fmla="val 8594"/>
            </a:avLst>
          </a:prstGeom>
          <a:solidFill>
            <a:srgbClr val="F1F2F6"/>
          </a:solidFill>
          <a:ln w="12700">
            <a:solidFill>
              <a:srgbClr val="6E739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60120" y="4672584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6E73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2560320" y="4599432"/>
            <a:ext cx="8686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planned innovations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2560320" y="4965192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product is frozen. There is no better version coming to wait for.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566928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41330"/>
          </a:solidFill>
          <a:ln w="12700">
            <a:solidFill>
              <a:srgbClr val="1413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0120" y="585216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procurement transformation is a two-year program, plus a year for budget and partner selection. Work backwards from 2030 and the decision window is now.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40D09BF7-32A3-59AF-206A-E94E3924A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paths, not two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conversations skip the third one entirely.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3566160" cy="3429000"/>
          </a:xfrm>
          <a:prstGeom prst="roundRect">
            <a:avLst>
              <a:gd name="adj" fmla="val 3200"/>
            </a:avLst>
          </a:prstGeom>
          <a:solidFill>
            <a:srgbClr val="EDEBFB"/>
          </a:solidFill>
          <a:ln w="15875">
            <a:solidFill>
              <a:srgbClr val="5B4F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32688" y="2148840"/>
            <a:ext cx="2980944" cy="475488"/>
          </a:xfrm>
          <a:prstGeom prst="roundRect">
            <a:avLst>
              <a:gd name="adj" fmla="val 21154"/>
            </a:avLst>
          </a:prstGeom>
          <a:solidFill>
            <a:srgbClr val="5B4FCF"/>
          </a:solidFill>
          <a:ln w="12700">
            <a:solidFill>
              <a:srgbClr val="5B4F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32688" y="2240280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Procurement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32688" y="2788920"/>
            <a:ext cx="2980944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SAP's own successor. Integrated into the core of S/4HANA as a procurement module, activated by configuration. A multi-backend scenario makes one S/4HANA system the hub for SAP and non-SAP systems.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32688" y="4617720"/>
            <a:ext cx="29809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b="1" i="1" dirty="0">
                <a:solidFill>
                  <a:srgbClr val="3E3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when procurement is mostly internal.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434840" y="1874520"/>
            <a:ext cx="3566160" cy="3429000"/>
          </a:xfrm>
          <a:prstGeom prst="roundRect">
            <a:avLst>
              <a:gd name="adj" fmla="val 3200"/>
            </a:avLst>
          </a:prstGeom>
          <a:solidFill>
            <a:srgbClr val="EDEBFB"/>
          </a:solidFill>
          <a:ln w="15875">
            <a:solidFill>
              <a:srgbClr val="5B4F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727448" y="2148840"/>
            <a:ext cx="2980944" cy="475488"/>
          </a:xfrm>
          <a:prstGeom prst="roundRect">
            <a:avLst>
              <a:gd name="adj" fmla="val 21154"/>
            </a:avLst>
          </a:prstGeom>
          <a:solidFill>
            <a:srgbClr val="5B4FCF"/>
          </a:solidFill>
          <a:ln w="12700">
            <a:solidFill>
              <a:srgbClr val="5B4F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27448" y="2240280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 Ariba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727448" y="2788920"/>
            <a:ext cx="2980944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cloud path, and the one marketed hardest. Strongest on the external side — supplier network, collaboration, sourcing. A separate variant exists for public sector.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727448" y="4617720"/>
            <a:ext cx="29809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b="1" i="1" dirty="0">
                <a:solidFill>
                  <a:srgbClr val="3E3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when supplier collaboration is the driver.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229600" y="1874520"/>
            <a:ext cx="3566160" cy="3429000"/>
          </a:xfrm>
          <a:prstGeom prst="roundRect">
            <a:avLst>
              <a:gd name="adj" fmla="val 3200"/>
            </a:avLst>
          </a:prstGeom>
          <a:solidFill>
            <a:srgbClr val="E3F2ED"/>
          </a:solidFill>
          <a:ln w="15875">
            <a:solidFill>
              <a:srgbClr val="1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522208" y="2148840"/>
            <a:ext cx="2980944" cy="475488"/>
          </a:xfrm>
          <a:prstGeom prst="roundRect">
            <a:avLst>
              <a:gd name="adj" fmla="val 21154"/>
            </a:avLst>
          </a:prstGeom>
          <a:solidFill>
            <a:srgbClr val="1D7A5A"/>
          </a:solidFill>
          <a:ln w="12700">
            <a:solidFill>
              <a:srgbClr val="1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522208" y="2240280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Third party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522208" y="2788920"/>
            <a:ext cx="2980944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Leave the SAP stack. Ivalua, Coupa and others. Discussed least in SAP circles, which is exactly why it deserves proper examination.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522208" y="4617720"/>
            <a:ext cx="298094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b="1" i="1" dirty="0">
                <a:solidFill>
                  <a:srgbClr val="145C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when ERP independence has real value.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40080" y="5532120"/>
            <a:ext cx="10972800" cy="685800"/>
          </a:xfrm>
          <a:prstGeom prst="roundRect">
            <a:avLst>
              <a:gd name="adj" fmla="val 13333"/>
            </a:avLst>
          </a:prstGeom>
          <a:solidFill>
            <a:srgbClr val="FBF2DE"/>
          </a:solidFill>
          <a:ln w="12700">
            <a:solidFill>
              <a:srgbClr val="E8D7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60120" y="5687568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7A5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aren't mutually exclusive. Hybrid architectures are common — one system for the internal process, another for supplier-facing work.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pic>
        <p:nvPicPr>
          <p:cNvPr id="23" name="Picture 22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758A0BA1-ACBF-8978-599C-7439AA472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Ivalua a real option for an SAP shop?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Yes. This is a done pattern, not a theory.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1D7A5A"/>
          </a:solidFill>
          <a:ln w="12700">
            <a:solidFill>
              <a:srgbClr val="1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103120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80%+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960120" y="2907792"/>
            <a:ext cx="47548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00" dirty="0">
                <a:solidFill>
                  <a:srgbClr val="D6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Ivalua's own clients run SAP as their ERP. This isn't a vendor that occasionally meets SAP — the product assumes it.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63640" y="182880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9050">
            <a:solidFill>
              <a:srgbClr val="1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0" y="2084832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Connectivity that exists today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583680" y="2514600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Plug-and-play connector for ECC and S/4HANA on-premise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workplace covers S/4HANA Cloud via web services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 offer SRM-to-Ivalua replacement as a standard service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080" y="4069080"/>
            <a:ext cx="10972800" cy="1920240"/>
          </a:xfrm>
          <a:prstGeom prst="roundRect">
            <a:avLst>
              <a:gd name="adj" fmla="val 5714"/>
            </a:avLst>
          </a:prstGeom>
          <a:solidFill>
            <a:srgbClr val="E3F2ED"/>
          </a:solidFill>
          <a:ln w="12700">
            <a:solidFill>
              <a:srgbClr val="1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429768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45C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honest case for it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60120" y="4709160"/>
            <a:ext cx="10332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5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independence and configurability. If you run more than one ERP — and plenty of organizations do after acquisitions — a procurement layer that doesn't care what sits underneath has genuine value. Ivalua is also highly configurable in a way SAP procurement historically hasn't been.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pic>
        <p:nvPicPr>
          <p:cNvPr id="15" name="Picture 14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F88ADE73-D9CE-EA86-427A-CC1D82E1B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third-party path hurts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part that doesn't come up in a sales meeting.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972800" cy="120700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32688" y="2148840"/>
            <a:ext cx="475488" cy="475488"/>
          </a:xfrm>
          <a:prstGeom prst="ellipse">
            <a:avLst/>
          </a:prstGeom>
          <a:solidFill>
            <a:srgbClr val="B33A2E"/>
          </a:solidFill>
          <a:ln w="1270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32688" y="2212848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664208" y="1984248"/>
            <a:ext cx="9509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A2A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own the integration. Permanently.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664208" y="2350008"/>
            <a:ext cx="9509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Central Procurement the seam is largely SAP's problem — same product family. Go third-party and that seam becomes something your organization maintains, tests and troubleshoots through every release on both sides.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3099816"/>
            <a:ext cx="10972800" cy="120700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932688" y="3465576"/>
            <a:ext cx="475488" cy="475488"/>
          </a:xfrm>
          <a:prstGeom prst="ellipse">
            <a:avLst/>
          </a:prstGeom>
          <a:solidFill>
            <a:srgbClr val="B33A2E"/>
          </a:solidFill>
          <a:ln w="1270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32688" y="3529584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664208" y="3300984"/>
            <a:ext cx="9509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A2A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standard interfaces are IDoc-based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664208" y="3666744"/>
            <a:ext cx="9509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 partners are openly blunt that IDoc-based integration proves too rigid and costly to adapt in practice. That's why a market of certified third-party connectors exists at all.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40080" y="4416552"/>
            <a:ext cx="10972800" cy="120700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932688" y="4782312"/>
            <a:ext cx="475488" cy="475488"/>
          </a:xfrm>
          <a:prstGeom prst="ellipse">
            <a:avLst/>
          </a:prstGeom>
          <a:solidFill>
            <a:srgbClr val="B33A2E"/>
          </a:solidFill>
          <a:ln w="1270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932688" y="4846320"/>
            <a:ext cx="47548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664208" y="4617720"/>
            <a:ext cx="9509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A2A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data models, two sources of truth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664208" y="4983480"/>
            <a:ext cx="9509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failure mode is specific enough that partners name it: suppliers blocked in one system while orders keep being placed in the other. Consistency has to be engineered, not assumed.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40080" y="5760720"/>
            <a:ext cx="10972800" cy="731520"/>
          </a:xfrm>
          <a:prstGeom prst="roundRect">
            <a:avLst>
              <a:gd name="adj" fmla="val 12500"/>
            </a:avLst>
          </a:prstGeom>
          <a:solidFill>
            <a:srgbClr val="141330"/>
          </a:solidFill>
          <a:ln w="12700">
            <a:solidFill>
              <a:srgbClr val="14133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60120" y="5925312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a connector market exists around a product's standard interfaces, the standard interfaces aren't sufficient. Budget the connector as a workstream, not a line item.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pic>
        <p:nvPicPr>
          <p:cNvPr id="23" name="Picture 22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5BD00434-E190-6CDB-857C-C442BFF1C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happens to your skills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honest version, in both directions.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3977640"/>
          </a:xfrm>
          <a:prstGeom prst="roundRect">
            <a:avLst>
              <a:gd name="adj" fmla="val 2759"/>
            </a:avLst>
          </a:prstGeom>
          <a:solidFill>
            <a:srgbClr val="FBEAE7"/>
          </a:solidFill>
          <a:ln w="15875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574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8A2A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EXPIRES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359152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SRM-specific knowledge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60120" y="2880360"/>
            <a:ext cx="475488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SRM organizational structure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SRM workflow engine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vs extended-classic vs standalone design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SRM-side enhancements and catalog integration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middleware between SRM and the back end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63640" y="1783080"/>
            <a:ext cx="5349240" cy="3977640"/>
          </a:xfrm>
          <a:prstGeom prst="roundRect">
            <a:avLst>
              <a:gd name="adj" fmla="val 2759"/>
            </a:avLst>
          </a:prstGeom>
          <a:solidFill>
            <a:srgbClr val="E3F2ED"/>
          </a:solidFill>
          <a:ln w="15875">
            <a:solidFill>
              <a:srgbClr val="1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83680" y="205740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45C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TRANSFERS — AND GAINS VALUE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583680" y="2359152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layer underneath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6583680" y="2880360"/>
            <a:ext cx="475488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orders, goods receipt, invoice verification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assignment, material and supplier master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Sourcing, contracting, approval logic, three-way match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 requisition becomes in the back end — and whether that's right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B2A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 qualification and the process itself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pic>
        <p:nvPicPr>
          <p:cNvPr id="14" name="Picture 1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10276A7F-4707-ACC1-A400-7241C0101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41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058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1D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POSITION WORTH AIMING FOR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4630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4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Pure Ivalua consultants don't know SAP.</a:t>
            </a:r>
            <a:endParaRPr lang="en-US" sz="3000" dirty="0"/>
          </a:p>
          <a:p>
            <a:pPr marL="0" indent="0">
              <a:lnSpc>
                <a:spcPts val="44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Pure SAP consultants don't know Ivalua.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234440" y="3429000"/>
            <a:ext cx="3200400" cy="960120"/>
          </a:xfrm>
          <a:prstGeom prst="roundRect">
            <a:avLst>
              <a:gd name="adj" fmla="val 11429"/>
            </a:avLst>
          </a:prstGeom>
          <a:solidFill>
            <a:srgbClr val="26224F"/>
          </a:solidFill>
          <a:ln w="12700">
            <a:solidFill>
              <a:srgbClr val="3E38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234440" y="3712464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F9B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Procurement process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617720" y="3291840"/>
            <a:ext cx="2926080" cy="1234440"/>
          </a:xfrm>
          <a:prstGeom prst="roundRect">
            <a:avLst>
              <a:gd name="adj" fmla="val 10370"/>
            </a:avLst>
          </a:prstGeom>
          <a:solidFill>
            <a:srgbClr val="1D7A5A"/>
          </a:solidFill>
          <a:ln w="12700">
            <a:solidFill>
              <a:srgbClr val="1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617720" y="3675888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7726680" y="3429000"/>
            <a:ext cx="3200400" cy="960120"/>
          </a:xfrm>
          <a:prstGeom prst="roundRect">
            <a:avLst>
              <a:gd name="adj" fmla="val 11429"/>
            </a:avLst>
          </a:prstGeom>
          <a:solidFill>
            <a:srgbClr val="26224F"/>
          </a:solidFill>
          <a:ln w="12700">
            <a:solidFill>
              <a:srgbClr val="3E387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26680" y="3712464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F9B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 back end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50292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500"/>
              </a:lnSpc>
              <a:buNone/>
            </a:pPr>
            <a:r>
              <a:rPr lang="en-US" sz="1650" dirty="0">
                <a:solidFill>
                  <a:srgbClr val="1D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seat exists under Ariba too, and under Central Procurement. You're not betting on a vendor — you're betting on the seam, and there is always a seam.</a:t>
            </a:r>
            <a:endParaRPr lang="en-US" sz="1650" dirty="0"/>
          </a:p>
        </p:txBody>
      </p:sp>
      <p:pic>
        <p:nvPicPr>
          <p:cNvPr id="12" name="Picture 1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02FD1E61-CFB1-C69A-806C-567841BA9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30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go and learn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40080" y="1069848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things, none of which depend on which path your organization picks.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972800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93976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D7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91640" y="1965960"/>
            <a:ext cx="9601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Deepen the back end, not the front end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1691640" y="231343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your procurement knowledge stops at the SRM boundary, push properly into MM — purchase order behavior, account assignment, goods receipt, invoice verification. Required in every scenario.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935224"/>
            <a:ext cx="10972800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32461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D7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91640" y="3118104"/>
            <a:ext cx="9601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 from IDoc thinking to API thinking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1691640" y="3465576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don't need to become a developer. You need to read an interface specification and say “that mapping is wrong, and here's what it breaks.”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4087368"/>
            <a:ext cx="10972800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14400" y="4398264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D7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691640" y="4270248"/>
            <a:ext cx="9601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 the Business Partner model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691640" y="46177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in S/4HANA if you're coming from ECC vendor master, and consistently underestimated in scope.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5239512"/>
            <a:ext cx="10972800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2700">
            <a:solidFill>
              <a:srgbClr val="E1E4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14400" y="5550408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D7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691640" y="5422392"/>
            <a:ext cx="9601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B2A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into the selection conversation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1691640" y="5769864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Whichever path is chosen, the person who understood the options early ends up leading the workstream. Highest leverage on this list, and it costs only attention.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73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pic>
        <p:nvPicPr>
          <p:cNvPr id="22" name="Picture 2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4BC6A315-C1BD-D03E-50FB-C54AE395C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413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0" y="1005840"/>
            <a:ext cx="1828800" cy="566928"/>
          </a:xfrm>
          <a:prstGeom prst="roundRect">
            <a:avLst>
              <a:gd name="adj" fmla="val 20968"/>
            </a:avLst>
          </a:prstGeom>
          <a:solidFill>
            <a:srgbClr val="B33A2E"/>
          </a:solidFill>
          <a:ln w="12700">
            <a:solidFill>
              <a:srgbClr val="B33A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0" y="1152144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217920" y="1005840"/>
            <a:ext cx="1828800" cy="566928"/>
          </a:xfrm>
          <a:prstGeom prst="roundRect">
            <a:avLst>
              <a:gd name="adj" fmla="val 20968"/>
            </a:avLst>
          </a:prstGeom>
          <a:solidFill>
            <a:srgbClr val="1D7A5A"/>
          </a:solidFill>
          <a:ln w="12700">
            <a:solidFill>
              <a:srgbClr val="1D7A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217920" y="1152144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97280" y="2560320"/>
            <a:ext cx="9966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Systems expire. Process doesn't.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1280160" y="3566160"/>
            <a:ext cx="9601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700" dirty="0">
                <a:solidFill>
                  <a:srgbClr val="1D7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SRM-specific skills have a date on them. The back-end knowledge and the process knowledge don't — they get more valuable, because they're what makes the integration correct.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3566160" y="4892040"/>
            <a:ext cx="5029200" cy="777240"/>
          </a:xfrm>
          <a:prstGeom prst="roundRect">
            <a:avLst>
              <a:gd name="adj" fmla="val 49412"/>
            </a:avLst>
          </a:prstGeom>
          <a:solidFill>
            <a:srgbClr val="26224F"/>
          </a:solidFill>
          <a:ln w="12700">
            <a:solidFill>
              <a:srgbClr val="3E33A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566160" y="508406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at sapcodemonkey.com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6035040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8F8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 dates and successor guidance have been revised before — verify against SAP's published maintenance strategy for your situation.</a:t>
            </a:r>
            <a:endParaRPr lang="en-US" sz="1150" dirty="0"/>
          </a:p>
        </p:txBody>
      </p:sp>
      <p:pic>
        <p:nvPicPr>
          <p:cNvPr id="12" name="Picture 1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0290DFA5-4F9D-6FD7-A71D-5C3172A66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1195</Words>
  <Application>Microsoft Office PowerPoint</Application>
  <PresentationFormat>Widescreen</PresentationFormat>
  <Paragraphs>125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SRM End of Life and the Ivalua Path</dc:title>
  <dc:subject>PptxGenJS Presentation</dc:subject>
  <dc:creator>SAPCodeMonkey</dc:creator>
  <cp:lastModifiedBy>Moore, Tim</cp:lastModifiedBy>
  <cp:revision>2</cp:revision>
  <dcterms:created xsi:type="dcterms:W3CDTF">2026-07-24T02:28:25Z</dcterms:created>
  <dcterms:modified xsi:type="dcterms:W3CDTF">2026-07-24T02:33:23Z</dcterms:modified>
</cp:coreProperties>
</file>