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076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Audience arrives expecting to be told their skills are obsolete. The whole deck argues the opposite.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here deliberately. The room expects to be told their knowledge is worthless.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the note numbers against your own release before presenting.</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phase people skip and the one that creates the position for everything after.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4 is the highest-value square. Technology can decide; it cannot own accountability.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on this rather than the phases. It's the argument that makes someone act.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1330"/>
        </a:solidFill>
        <a:effectLst/>
      </p:bgPr>
    </p:bg>
    <p:spTree>
      <p:nvGrpSpPr>
        <p:cNvPr id="1" name=""/>
        <p:cNvGrpSpPr/>
        <p:nvPr/>
      </p:nvGrpSpPr>
      <p:grpSpPr>
        <a:xfrm>
          <a:off x="0" y="0"/>
          <a:ext cx="0" cy="0"/>
          <a:chOff x="0" y="0"/>
          <a:chExt cx="0" cy="0"/>
        </a:xfrm>
      </p:grpSpPr>
      <p:sp>
        <p:nvSpPr>
          <p:cNvPr id="2" name="Shape 0"/>
          <p:cNvSpPr/>
          <p:nvPr/>
        </p:nvSpPr>
        <p:spPr>
          <a:xfrm>
            <a:off x="7589520" y="2377440"/>
            <a:ext cx="713232" cy="713232"/>
          </a:xfrm>
          <a:prstGeom prst="roundRect">
            <a:avLst>
              <a:gd name="adj" fmla="val 20513"/>
            </a:avLst>
          </a:prstGeom>
          <a:solidFill>
            <a:srgbClr val="24304A"/>
          </a:solidFill>
          <a:ln w="12700">
            <a:solidFill>
              <a:srgbClr val="3A4A63"/>
            </a:solidFill>
            <a:prstDash val="solid"/>
          </a:ln>
        </p:spPr>
        <p:txBody>
          <a:bodyPr/>
          <a:lstStyle/>
          <a:p>
            <a:endParaRPr lang="en-US"/>
          </a:p>
        </p:txBody>
      </p:sp>
      <p:sp>
        <p:nvSpPr>
          <p:cNvPr id="3" name="Text 1"/>
          <p:cNvSpPr/>
          <p:nvPr/>
        </p:nvSpPr>
        <p:spPr>
          <a:xfrm>
            <a:off x="7589520" y="2514600"/>
            <a:ext cx="713232" cy="45720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0</a:t>
            </a:r>
            <a:endParaRPr lang="en-US" sz="2200" dirty="0"/>
          </a:p>
        </p:txBody>
      </p:sp>
      <p:sp>
        <p:nvSpPr>
          <p:cNvPr id="4" name="Shape 2"/>
          <p:cNvSpPr/>
          <p:nvPr/>
        </p:nvSpPr>
        <p:spPr>
          <a:xfrm>
            <a:off x="8412480" y="2377440"/>
            <a:ext cx="713232" cy="713232"/>
          </a:xfrm>
          <a:prstGeom prst="roundRect">
            <a:avLst>
              <a:gd name="adj" fmla="val 20513"/>
            </a:avLst>
          </a:prstGeom>
          <a:solidFill>
            <a:srgbClr val="0E7490"/>
          </a:solidFill>
          <a:ln w="12700">
            <a:solidFill>
              <a:srgbClr val="0E7490"/>
            </a:solidFill>
            <a:prstDash val="solid"/>
          </a:ln>
        </p:spPr>
        <p:txBody>
          <a:bodyPr/>
          <a:lstStyle/>
          <a:p>
            <a:endParaRPr lang="en-US"/>
          </a:p>
        </p:txBody>
      </p:sp>
      <p:sp>
        <p:nvSpPr>
          <p:cNvPr id="5" name="Text 3"/>
          <p:cNvSpPr/>
          <p:nvPr/>
        </p:nvSpPr>
        <p:spPr>
          <a:xfrm>
            <a:off x="8412480" y="2514600"/>
            <a:ext cx="713232" cy="45720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1</a:t>
            </a:r>
            <a:endParaRPr lang="en-US" sz="2200" dirty="0"/>
          </a:p>
        </p:txBody>
      </p:sp>
      <p:sp>
        <p:nvSpPr>
          <p:cNvPr id="6" name="Shape 4"/>
          <p:cNvSpPr/>
          <p:nvPr/>
        </p:nvSpPr>
        <p:spPr>
          <a:xfrm>
            <a:off x="9235440" y="2377440"/>
            <a:ext cx="713232" cy="713232"/>
          </a:xfrm>
          <a:prstGeom prst="roundRect">
            <a:avLst>
              <a:gd name="adj" fmla="val 20513"/>
            </a:avLst>
          </a:prstGeom>
          <a:solidFill>
            <a:srgbClr val="0E7490"/>
          </a:solidFill>
          <a:ln w="12700">
            <a:solidFill>
              <a:srgbClr val="0E7490"/>
            </a:solidFill>
            <a:prstDash val="solid"/>
          </a:ln>
        </p:spPr>
        <p:txBody>
          <a:bodyPr/>
          <a:lstStyle/>
          <a:p>
            <a:endParaRPr lang="en-US"/>
          </a:p>
        </p:txBody>
      </p:sp>
      <p:sp>
        <p:nvSpPr>
          <p:cNvPr id="7" name="Text 5"/>
          <p:cNvSpPr/>
          <p:nvPr/>
        </p:nvSpPr>
        <p:spPr>
          <a:xfrm>
            <a:off x="9235440" y="2514600"/>
            <a:ext cx="713232" cy="45720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2</a:t>
            </a:r>
            <a:endParaRPr lang="en-US" sz="2200" dirty="0"/>
          </a:p>
        </p:txBody>
      </p:sp>
      <p:sp>
        <p:nvSpPr>
          <p:cNvPr id="8" name="Shape 6"/>
          <p:cNvSpPr/>
          <p:nvPr/>
        </p:nvSpPr>
        <p:spPr>
          <a:xfrm>
            <a:off x="10058400" y="2377440"/>
            <a:ext cx="713232" cy="713232"/>
          </a:xfrm>
          <a:prstGeom prst="roundRect">
            <a:avLst>
              <a:gd name="adj" fmla="val 20513"/>
            </a:avLst>
          </a:prstGeom>
          <a:solidFill>
            <a:srgbClr val="0E7490"/>
          </a:solidFill>
          <a:ln w="12700">
            <a:solidFill>
              <a:srgbClr val="0E7490"/>
            </a:solidFill>
            <a:prstDash val="solid"/>
          </a:ln>
        </p:spPr>
        <p:txBody>
          <a:bodyPr/>
          <a:lstStyle/>
          <a:p>
            <a:endParaRPr lang="en-US"/>
          </a:p>
        </p:txBody>
      </p:sp>
      <p:sp>
        <p:nvSpPr>
          <p:cNvPr id="9" name="Text 7"/>
          <p:cNvSpPr/>
          <p:nvPr/>
        </p:nvSpPr>
        <p:spPr>
          <a:xfrm>
            <a:off x="10058400" y="2514600"/>
            <a:ext cx="713232" cy="45720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3</a:t>
            </a:r>
            <a:endParaRPr lang="en-US" sz="2200" dirty="0"/>
          </a:p>
        </p:txBody>
      </p:sp>
      <p:sp>
        <p:nvSpPr>
          <p:cNvPr id="10" name="Shape 8"/>
          <p:cNvSpPr/>
          <p:nvPr/>
        </p:nvSpPr>
        <p:spPr>
          <a:xfrm>
            <a:off x="10881360" y="2377440"/>
            <a:ext cx="713232" cy="713232"/>
          </a:xfrm>
          <a:prstGeom prst="roundRect">
            <a:avLst>
              <a:gd name="adj" fmla="val 20513"/>
            </a:avLst>
          </a:prstGeom>
          <a:solidFill>
            <a:srgbClr val="0E7490"/>
          </a:solidFill>
          <a:ln w="12700">
            <a:solidFill>
              <a:srgbClr val="0E7490"/>
            </a:solidFill>
            <a:prstDash val="solid"/>
          </a:ln>
        </p:spPr>
        <p:txBody>
          <a:bodyPr/>
          <a:lstStyle/>
          <a:p>
            <a:endParaRPr lang="en-US"/>
          </a:p>
        </p:txBody>
      </p:sp>
      <p:sp>
        <p:nvSpPr>
          <p:cNvPr id="11" name="Text 9"/>
          <p:cNvSpPr/>
          <p:nvPr/>
        </p:nvSpPr>
        <p:spPr>
          <a:xfrm>
            <a:off x="10881360" y="2514600"/>
            <a:ext cx="713232" cy="457200"/>
          </a:xfrm>
          <a:prstGeom prst="rect">
            <a:avLst/>
          </a:prstGeom>
          <a:noFill/>
          <a:ln/>
        </p:spPr>
        <p:txBody>
          <a:bodyPr wrap="square" lIns="0" tIns="0" rIns="0" bIns="0" rtlCol="0" anchor="ctr"/>
          <a:lstStyle/>
          <a:p>
            <a:pPr marL="0" indent="0" algn="ctr">
              <a:buNone/>
            </a:pPr>
            <a:r>
              <a:rPr lang="en-US" sz="2200" b="1" dirty="0">
                <a:solidFill>
                  <a:srgbClr val="FFFFFF"/>
                </a:solidFill>
                <a:latin typeface="Arial" pitchFamily="34" charset="0"/>
                <a:ea typeface="Arial" pitchFamily="34" charset="-122"/>
                <a:cs typeface="Arial" pitchFamily="34" charset="-120"/>
              </a:rPr>
              <a:t>4</a:t>
            </a:r>
            <a:endParaRPr lang="en-US" sz="2200" dirty="0"/>
          </a:p>
        </p:txBody>
      </p:sp>
      <p:sp>
        <p:nvSpPr>
          <p:cNvPr id="12" name="Text 10"/>
          <p:cNvSpPr/>
          <p:nvPr/>
        </p:nvSpPr>
        <p:spPr>
          <a:xfrm>
            <a:off x="7498080" y="3291840"/>
            <a:ext cx="4023360" cy="274320"/>
          </a:xfrm>
          <a:prstGeom prst="rect">
            <a:avLst/>
          </a:prstGeom>
          <a:noFill/>
          <a:ln/>
        </p:spPr>
        <p:txBody>
          <a:bodyPr wrap="square" lIns="0" tIns="0" rIns="0" bIns="0" rtlCol="0" anchor="ctr"/>
          <a:lstStyle/>
          <a:p>
            <a:pPr marL="0" indent="0" algn="ctr">
              <a:buNone/>
            </a:pPr>
            <a:r>
              <a:rPr lang="en-US" sz="1200" i="1" dirty="0">
                <a:solidFill>
                  <a:srgbClr val="8FA3B3"/>
                </a:solidFill>
                <a:latin typeface="Calibri" pitchFamily="34" charset="0"/>
                <a:ea typeface="Calibri" pitchFamily="34" charset="-122"/>
                <a:cs typeface="Calibri" pitchFamily="34" charset="-120"/>
              </a:rPr>
              <a:t>five phases · fifteen months</a:t>
            </a:r>
            <a:endParaRPr lang="en-US" sz="1200" dirty="0"/>
          </a:p>
        </p:txBody>
      </p:sp>
      <p:sp>
        <p:nvSpPr>
          <p:cNvPr id="13" name="Text 11"/>
          <p:cNvSpPr/>
          <p:nvPr/>
        </p:nvSpPr>
        <p:spPr>
          <a:xfrm>
            <a:off x="777240" y="1371600"/>
            <a:ext cx="4572000" cy="274320"/>
          </a:xfrm>
          <a:prstGeom prst="rect">
            <a:avLst/>
          </a:prstGeom>
          <a:noFill/>
          <a:ln/>
        </p:spPr>
        <p:txBody>
          <a:bodyPr wrap="square" lIns="0" tIns="0" rIns="0" bIns="0" rtlCol="0" anchor="ctr"/>
          <a:lstStyle/>
          <a:p>
            <a:pPr marL="0" indent="0">
              <a:buNone/>
            </a:pPr>
            <a:r>
              <a:rPr lang="en-US" sz="1200" b="1" kern="0" spc="300" dirty="0">
                <a:solidFill>
                  <a:srgbClr val="0E7490"/>
                </a:solidFill>
                <a:latin typeface="Calibri" pitchFamily="34" charset="0"/>
                <a:ea typeface="Calibri" pitchFamily="34" charset="-122"/>
                <a:cs typeface="Calibri" pitchFamily="34" charset="-120"/>
              </a:rPr>
              <a:t>COMPANION DECK</a:t>
            </a:r>
            <a:endParaRPr lang="en-US" sz="1200" dirty="0"/>
          </a:p>
        </p:txBody>
      </p:sp>
      <p:sp>
        <p:nvSpPr>
          <p:cNvPr id="14" name="Text 12"/>
          <p:cNvSpPr/>
          <p:nvPr/>
        </p:nvSpPr>
        <p:spPr>
          <a:xfrm>
            <a:off x="777240" y="1737360"/>
            <a:ext cx="6583680" cy="1645920"/>
          </a:xfrm>
          <a:prstGeom prst="rect">
            <a:avLst/>
          </a:prstGeom>
          <a:noFill/>
          <a:ln/>
        </p:spPr>
        <p:txBody>
          <a:bodyPr wrap="square" lIns="0" tIns="0" rIns="0" bIns="0" rtlCol="0" anchor="ctr"/>
          <a:lstStyle/>
          <a:p>
            <a:pPr marL="0" indent="0">
              <a:lnSpc>
                <a:spcPts val="4600"/>
              </a:lnSpc>
              <a:buNone/>
            </a:pPr>
            <a:r>
              <a:rPr lang="en-US" sz="3800" b="1" dirty="0">
                <a:solidFill>
                  <a:srgbClr val="FFFFFF"/>
                </a:solidFill>
                <a:latin typeface="Arial" pitchFamily="34" charset="0"/>
                <a:ea typeface="Arial" pitchFamily="34" charset="-122"/>
                <a:cs typeface="Arial" pitchFamily="34" charset="-120"/>
              </a:rPr>
              <a:t>Workflow administrator</a:t>
            </a:r>
            <a:endParaRPr lang="en-US" sz="3800" dirty="0"/>
          </a:p>
          <a:p>
            <a:pPr marL="0" indent="0">
              <a:lnSpc>
                <a:spcPts val="4600"/>
              </a:lnSpc>
              <a:buNone/>
            </a:pPr>
            <a:r>
              <a:rPr lang="en-US" sz="3800" b="1" dirty="0">
                <a:solidFill>
                  <a:srgbClr val="FFFFFF"/>
                </a:solidFill>
                <a:latin typeface="Arial" pitchFamily="34" charset="0"/>
                <a:ea typeface="Arial" pitchFamily="34" charset="-122"/>
                <a:cs typeface="Arial" pitchFamily="34" charset="-120"/>
              </a:rPr>
              <a:t>transition</a:t>
            </a:r>
            <a:endParaRPr lang="en-US" sz="3800" dirty="0"/>
          </a:p>
        </p:txBody>
      </p:sp>
      <p:sp>
        <p:nvSpPr>
          <p:cNvPr id="15" name="Text 13"/>
          <p:cNvSpPr/>
          <p:nvPr/>
        </p:nvSpPr>
        <p:spPr>
          <a:xfrm>
            <a:off x="777240" y="3566160"/>
            <a:ext cx="6400800" cy="822960"/>
          </a:xfrm>
          <a:prstGeom prst="rect">
            <a:avLst/>
          </a:prstGeom>
          <a:noFill/>
          <a:ln/>
        </p:spPr>
        <p:txBody>
          <a:bodyPr wrap="square" lIns="0" tIns="0" rIns="0" bIns="0" rtlCol="0" anchor="ctr"/>
          <a:lstStyle/>
          <a:p>
            <a:pPr marL="0" indent="0">
              <a:lnSpc>
                <a:spcPts val="2600"/>
              </a:lnSpc>
              <a:buNone/>
            </a:pPr>
            <a:r>
              <a:rPr lang="en-US" sz="1700" dirty="0">
                <a:solidFill>
                  <a:srgbClr val="B9C9D6"/>
                </a:solidFill>
                <a:latin typeface="Calibri" pitchFamily="34" charset="0"/>
                <a:ea typeface="Calibri" pitchFamily="34" charset="-122"/>
                <a:cs typeface="Calibri" pitchFamily="34" charset="-120"/>
              </a:rPr>
              <a:t>From operating one engine to governing several —</a:t>
            </a:r>
            <a:endParaRPr lang="en-US" sz="1700" dirty="0"/>
          </a:p>
          <a:p>
            <a:pPr marL="0" indent="0">
              <a:lnSpc>
                <a:spcPts val="2600"/>
              </a:lnSpc>
              <a:buNone/>
            </a:pPr>
            <a:r>
              <a:rPr lang="en-US" sz="1700" dirty="0">
                <a:solidFill>
                  <a:srgbClr val="B9C9D6"/>
                </a:solidFill>
                <a:latin typeface="Calibri" pitchFamily="34" charset="0"/>
                <a:ea typeface="Calibri" pitchFamily="34" charset="-122"/>
                <a:cs typeface="Calibri" pitchFamily="34" charset="-120"/>
              </a:rPr>
              <a:t>a phased approach that fits around the day job.</a:t>
            </a:r>
            <a:endParaRPr lang="en-US" sz="1700" dirty="0"/>
          </a:p>
        </p:txBody>
      </p:sp>
      <p:sp>
        <p:nvSpPr>
          <p:cNvPr id="16" name="Text 14"/>
          <p:cNvSpPr/>
          <p:nvPr/>
        </p:nvSpPr>
        <p:spPr>
          <a:xfrm>
            <a:off x="777240" y="5806440"/>
            <a:ext cx="5486400" cy="320040"/>
          </a:xfrm>
          <a:prstGeom prst="rect">
            <a:avLst/>
          </a:prstGeom>
          <a:noFill/>
          <a:ln/>
        </p:spPr>
        <p:txBody>
          <a:bodyPr wrap="square" lIns="0" tIns="0" rIns="0" bIns="0" rtlCol="0" anchor="ctr"/>
          <a:lstStyle/>
          <a:p>
            <a:pPr marL="0" indent="0">
              <a:buNone/>
            </a:pPr>
            <a:r>
              <a:rPr lang="en-US" sz="1200" dirty="0">
                <a:solidFill>
                  <a:srgbClr val="7E93A5"/>
                </a:solidFill>
                <a:latin typeface="Calibri" pitchFamily="34" charset="0"/>
                <a:ea typeface="Calibri" pitchFamily="34" charset="-122"/>
                <a:cs typeface="Calibri" pitchFamily="34" charset="-120"/>
              </a:rPr>
              <a:t>sapcodemonkey.com  ·  free download</a:t>
            </a:r>
            <a:endParaRPr lang="en-US" sz="1200" dirty="0"/>
          </a:p>
        </p:txBody>
      </p:sp>
      <p:pic>
        <p:nvPicPr>
          <p:cNvPr id="18" name="Picture 17" descr="The image depicts a monkey seated at a desk, typing on a laptop with a coffee cup on the table.&#10;&#10;AI-generated content may be incorrect.">
            <a:extLst>
              <a:ext uri="{FF2B5EF4-FFF2-40B4-BE49-F238E27FC236}">
                <a16:creationId xmlns:a16="http://schemas.microsoft.com/office/drawing/2014/main" id="{2CC61E89-B714-0FC4-2F65-825162565F56}"/>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41330"/>
        </a:solidFill>
        <a:effectLst/>
      </p:bgPr>
    </p:bg>
    <p:spTree>
      <p:nvGrpSpPr>
        <p:cNvPr id="1" name=""/>
        <p:cNvGrpSpPr/>
        <p:nvPr/>
      </p:nvGrpSpPr>
      <p:grpSpPr>
        <a:xfrm>
          <a:off x="0" y="0"/>
          <a:ext cx="0" cy="0"/>
          <a:chOff x="0" y="0"/>
          <a:chExt cx="0" cy="0"/>
        </a:xfrm>
      </p:grpSpPr>
      <p:sp>
        <p:nvSpPr>
          <p:cNvPr id="2" name="Shape 0"/>
          <p:cNvSpPr/>
          <p:nvPr/>
        </p:nvSpPr>
        <p:spPr>
          <a:xfrm>
            <a:off x="3977640" y="1051560"/>
            <a:ext cx="658368" cy="658368"/>
          </a:xfrm>
          <a:prstGeom prst="roundRect">
            <a:avLst>
              <a:gd name="adj" fmla="val 20833"/>
            </a:avLst>
          </a:prstGeom>
          <a:solidFill>
            <a:srgbClr val="0E7490"/>
          </a:solidFill>
          <a:ln w="12700">
            <a:solidFill>
              <a:srgbClr val="0E7490"/>
            </a:solidFill>
            <a:prstDash val="solid"/>
          </a:ln>
        </p:spPr>
        <p:txBody>
          <a:bodyPr/>
          <a:lstStyle/>
          <a:p>
            <a:endParaRPr lang="en-US"/>
          </a:p>
        </p:txBody>
      </p:sp>
      <p:sp>
        <p:nvSpPr>
          <p:cNvPr id="3" name="Text 1"/>
          <p:cNvSpPr/>
          <p:nvPr/>
        </p:nvSpPr>
        <p:spPr>
          <a:xfrm>
            <a:off x="3977640" y="1179576"/>
            <a:ext cx="658368"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0</a:t>
            </a:r>
            <a:endParaRPr lang="en-US" sz="2000" dirty="0"/>
          </a:p>
        </p:txBody>
      </p:sp>
      <p:sp>
        <p:nvSpPr>
          <p:cNvPr id="4" name="Shape 2"/>
          <p:cNvSpPr/>
          <p:nvPr/>
        </p:nvSpPr>
        <p:spPr>
          <a:xfrm>
            <a:off x="4745736" y="1051560"/>
            <a:ext cx="658368" cy="658368"/>
          </a:xfrm>
          <a:prstGeom prst="roundRect">
            <a:avLst>
              <a:gd name="adj" fmla="val 20833"/>
            </a:avLst>
          </a:prstGeom>
          <a:solidFill>
            <a:srgbClr val="0E7490"/>
          </a:solidFill>
          <a:ln w="12700">
            <a:solidFill>
              <a:srgbClr val="0E7490"/>
            </a:solidFill>
            <a:prstDash val="solid"/>
          </a:ln>
        </p:spPr>
        <p:txBody>
          <a:bodyPr/>
          <a:lstStyle/>
          <a:p>
            <a:endParaRPr lang="en-US"/>
          </a:p>
        </p:txBody>
      </p:sp>
      <p:sp>
        <p:nvSpPr>
          <p:cNvPr id="5" name="Text 3"/>
          <p:cNvSpPr/>
          <p:nvPr/>
        </p:nvSpPr>
        <p:spPr>
          <a:xfrm>
            <a:off x="4745736" y="1179576"/>
            <a:ext cx="658368"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1</a:t>
            </a:r>
            <a:endParaRPr lang="en-US" sz="2000" dirty="0"/>
          </a:p>
        </p:txBody>
      </p:sp>
      <p:sp>
        <p:nvSpPr>
          <p:cNvPr id="6" name="Shape 4"/>
          <p:cNvSpPr/>
          <p:nvPr/>
        </p:nvSpPr>
        <p:spPr>
          <a:xfrm>
            <a:off x="5513832" y="1051560"/>
            <a:ext cx="658368" cy="658368"/>
          </a:xfrm>
          <a:prstGeom prst="roundRect">
            <a:avLst>
              <a:gd name="adj" fmla="val 20833"/>
            </a:avLst>
          </a:prstGeom>
          <a:solidFill>
            <a:srgbClr val="0E7490"/>
          </a:solidFill>
          <a:ln w="12700">
            <a:solidFill>
              <a:srgbClr val="0E7490"/>
            </a:solidFill>
            <a:prstDash val="solid"/>
          </a:ln>
        </p:spPr>
        <p:txBody>
          <a:bodyPr/>
          <a:lstStyle/>
          <a:p>
            <a:endParaRPr lang="en-US"/>
          </a:p>
        </p:txBody>
      </p:sp>
      <p:sp>
        <p:nvSpPr>
          <p:cNvPr id="7" name="Text 5"/>
          <p:cNvSpPr/>
          <p:nvPr/>
        </p:nvSpPr>
        <p:spPr>
          <a:xfrm>
            <a:off x="5513832" y="1179576"/>
            <a:ext cx="658368"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2</a:t>
            </a:r>
            <a:endParaRPr lang="en-US" sz="2000" dirty="0"/>
          </a:p>
        </p:txBody>
      </p:sp>
      <p:sp>
        <p:nvSpPr>
          <p:cNvPr id="8" name="Shape 6"/>
          <p:cNvSpPr/>
          <p:nvPr/>
        </p:nvSpPr>
        <p:spPr>
          <a:xfrm>
            <a:off x="6281928" y="1051560"/>
            <a:ext cx="658368" cy="658368"/>
          </a:xfrm>
          <a:prstGeom prst="roundRect">
            <a:avLst>
              <a:gd name="adj" fmla="val 20833"/>
            </a:avLst>
          </a:prstGeom>
          <a:solidFill>
            <a:srgbClr val="0E7490"/>
          </a:solidFill>
          <a:ln w="12700">
            <a:solidFill>
              <a:srgbClr val="0E7490"/>
            </a:solidFill>
            <a:prstDash val="solid"/>
          </a:ln>
        </p:spPr>
        <p:txBody>
          <a:bodyPr/>
          <a:lstStyle/>
          <a:p>
            <a:endParaRPr lang="en-US"/>
          </a:p>
        </p:txBody>
      </p:sp>
      <p:sp>
        <p:nvSpPr>
          <p:cNvPr id="9" name="Text 7"/>
          <p:cNvSpPr/>
          <p:nvPr/>
        </p:nvSpPr>
        <p:spPr>
          <a:xfrm>
            <a:off x="6281928" y="1179576"/>
            <a:ext cx="658368"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3</a:t>
            </a:r>
            <a:endParaRPr lang="en-US" sz="2000" dirty="0"/>
          </a:p>
        </p:txBody>
      </p:sp>
      <p:sp>
        <p:nvSpPr>
          <p:cNvPr id="10" name="Shape 8"/>
          <p:cNvSpPr/>
          <p:nvPr/>
        </p:nvSpPr>
        <p:spPr>
          <a:xfrm>
            <a:off x="7050024" y="1051560"/>
            <a:ext cx="658368" cy="658368"/>
          </a:xfrm>
          <a:prstGeom prst="roundRect">
            <a:avLst>
              <a:gd name="adj" fmla="val 20833"/>
            </a:avLst>
          </a:prstGeom>
          <a:solidFill>
            <a:srgbClr val="0E7490"/>
          </a:solidFill>
          <a:ln w="12700">
            <a:solidFill>
              <a:srgbClr val="0E7490"/>
            </a:solidFill>
            <a:prstDash val="solid"/>
          </a:ln>
        </p:spPr>
        <p:txBody>
          <a:bodyPr/>
          <a:lstStyle/>
          <a:p>
            <a:endParaRPr lang="en-US"/>
          </a:p>
        </p:txBody>
      </p:sp>
      <p:sp>
        <p:nvSpPr>
          <p:cNvPr id="11" name="Text 9"/>
          <p:cNvSpPr/>
          <p:nvPr/>
        </p:nvSpPr>
        <p:spPr>
          <a:xfrm>
            <a:off x="7050024" y="1179576"/>
            <a:ext cx="658368" cy="41148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4</a:t>
            </a:r>
            <a:endParaRPr lang="en-US" sz="2000" dirty="0"/>
          </a:p>
        </p:txBody>
      </p:sp>
      <p:sp>
        <p:nvSpPr>
          <p:cNvPr id="12" name="Text 10"/>
          <p:cNvSpPr/>
          <p:nvPr/>
        </p:nvSpPr>
        <p:spPr>
          <a:xfrm>
            <a:off x="1097280" y="2651760"/>
            <a:ext cx="9966960" cy="822960"/>
          </a:xfrm>
          <a:prstGeom prst="rect">
            <a:avLst/>
          </a:prstGeom>
          <a:noFill/>
          <a:ln/>
        </p:spPr>
        <p:txBody>
          <a:bodyPr wrap="square" lIns="0" tIns="0" rIns="0" bIns="0" rtlCol="0" anchor="ctr"/>
          <a:lstStyle/>
          <a:p>
            <a:pPr marL="0" indent="0" algn="ctr">
              <a:buNone/>
            </a:pPr>
            <a:r>
              <a:rPr lang="en-US" sz="3200" b="1" dirty="0">
                <a:solidFill>
                  <a:srgbClr val="FFFFFF"/>
                </a:solidFill>
                <a:latin typeface="Arial" pitchFamily="34" charset="0"/>
                <a:ea typeface="Arial" pitchFamily="34" charset="-122"/>
                <a:cs typeface="Arial" pitchFamily="34" charset="-120"/>
              </a:rPr>
              <a:t>The transition doesn't finish.</a:t>
            </a:r>
            <a:endParaRPr lang="en-US" sz="3200" dirty="0"/>
          </a:p>
        </p:txBody>
      </p:sp>
      <p:sp>
        <p:nvSpPr>
          <p:cNvPr id="13" name="Text 11"/>
          <p:cNvSpPr/>
          <p:nvPr/>
        </p:nvSpPr>
        <p:spPr>
          <a:xfrm>
            <a:off x="1280160" y="3657600"/>
            <a:ext cx="9601200" cy="1097280"/>
          </a:xfrm>
          <a:prstGeom prst="rect">
            <a:avLst/>
          </a:prstGeom>
          <a:noFill/>
          <a:ln/>
        </p:spPr>
        <p:txBody>
          <a:bodyPr wrap="square" lIns="0" tIns="0" rIns="0" bIns="0" rtlCol="0" anchor="ctr"/>
          <a:lstStyle/>
          <a:p>
            <a:pPr marL="0" indent="0" algn="ctr">
              <a:lnSpc>
                <a:spcPts val="2500"/>
              </a:lnSpc>
              <a:buNone/>
            </a:pPr>
            <a:r>
              <a:rPr lang="en-US" sz="1650" dirty="0">
                <a:solidFill>
                  <a:srgbClr val="0E7490"/>
                </a:solidFill>
                <a:latin typeface="Calibri" pitchFamily="34" charset="0"/>
                <a:ea typeface="Calibri" pitchFamily="34" charset="-122"/>
                <a:cs typeface="Calibri" pitchFamily="34" charset="-120"/>
              </a:rPr>
              <a:t>Classic, flexible and SBPA will run side by side for years. Waiting until your organization is “done” is the losing move — the person who can operate across all three is worth more than someone excellent at exactly one.</a:t>
            </a:r>
            <a:endParaRPr lang="en-US" sz="1650" dirty="0"/>
          </a:p>
        </p:txBody>
      </p:sp>
      <p:sp>
        <p:nvSpPr>
          <p:cNvPr id="14" name="Shape 12"/>
          <p:cNvSpPr/>
          <p:nvPr/>
        </p:nvSpPr>
        <p:spPr>
          <a:xfrm>
            <a:off x="3566160" y="5029200"/>
            <a:ext cx="5029200" cy="777240"/>
          </a:xfrm>
          <a:prstGeom prst="roundRect">
            <a:avLst>
              <a:gd name="adj" fmla="val 49412"/>
            </a:avLst>
          </a:prstGeom>
          <a:solidFill>
            <a:srgbClr val="24304A"/>
          </a:solidFill>
          <a:ln w="12700">
            <a:solidFill>
              <a:srgbClr val="0A566C"/>
            </a:solidFill>
            <a:prstDash val="solid"/>
          </a:ln>
        </p:spPr>
        <p:txBody>
          <a:bodyPr/>
          <a:lstStyle/>
          <a:p>
            <a:endParaRPr lang="en-US"/>
          </a:p>
        </p:txBody>
      </p:sp>
      <p:sp>
        <p:nvSpPr>
          <p:cNvPr id="15" name="Text 13"/>
          <p:cNvSpPr/>
          <p:nvPr/>
        </p:nvSpPr>
        <p:spPr>
          <a:xfrm>
            <a:off x="3566160" y="5221224"/>
            <a:ext cx="5029200" cy="41148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More at sapcodemonkey.com</a:t>
            </a:r>
            <a:endParaRPr lang="en-US" sz="1500" dirty="0"/>
          </a:p>
        </p:txBody>
      </p:sp>
      <p:sp>
        <p:nvSpPr>
          <p:cNvPr id="16" name="Text 14"/>
          <p:cNvSpPr/>
          <p:nvPr/>
        </p:nvSpPr>
        <p:spPr>
          <a:xfrm>
            <a:off x="1097280" y="6126480"/>
            <a:ext cx="9966960" cy="320040"/>
          </a:xfrm>
          <a:prstGeom prst="rect">
            <a:avLst/>
          </a:prstGeom>
          <a:noFill/>
          <a:ln/>
        </p:spPr>
        <p:txBody>
          <a:bodyPr wrap="square" lIns="0" tIns="0" rIns="0" bIns="0" rtlCol="0" anchor="ctr"/>
          <a:lstStyle/>
          <a:p>
            <a:pPr marL="0" indent="0" algn="ctr">
              <a:buNone/>
            </a:pPr>
            <a:r>
              <a:rPr lang="en-US" sz="1150" dirty="0">
                <a:solidFill>
                  <a:srgbClr val="7E93A5"/>
                </a:solidFill>
                <a:latin typeface="Calibri" pitchFamily="34" charset="0"/>
                <a:ea typeface="Calibri" pitchFamily="34" charset="-122"/>
                <a:cs typeface="Calibri" pitchFamily="34" charset="-120"/>
              </a:rPr>
              <a:t>Verify transaction availability, app names, role collections and note numbers against SAP Help for your release.</a:t>
            </a:r>
            <a:endParaRPr lang="en-US" sz="1150" dirty="0"/>
          </a:p>
        </p:txBody>
      </p:sp>
      <p:pic>
        <p:nvPicPr>
          <p:cNvPr id="18" name="Picture 17" descr="The image depicts a monkey seated at a desk, typing on a laptop with a coffee cup on the table.&#10;&#10;AI-generated content may be incorrect.">
            <a:extLst>
              <a:ext uri="{FF2B5EF4-FFF2-40B4-BE49-F238E27FC236}">
                <a16:creationId xmlns:a16="http://schemas.microsoft.com/office/drawing/2014/main" id="{700BE2C8-9271-5AE8-6298-3AEDE78E78B5}"/>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6303A"/>
                </a:solidFill>
                <a:latin typeface="Arial" pitchFamily="34" charset="0"/>
                <a:ea typeface="Arial" pitchFamily="34" charset="-122"/>
                <a:cs typeface="Arial" pitchFamily="34" charset="-120"/>
              </a:rPr>
              <a:t>Your transactions still work</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B7885"/>
                </a:solidFill>
                <a:latin typeface="Calibri" pitchFamily="34" charset="0"/>
                <a:ea typeface="Calibri" pitchFamily="34" charset="-122"/>
                <a:cs typeface="Calibri" pitchFamily="34" charset="-120"/>
              </a:rPr>
              <a:t>In S/4HANA on-premise, classic Business Workflow administration is intact.</a:t>
            </a:r>
            <a:endParaRPr lang="en-US" sz="1500" dirty="0"/>
          </a:p>
        </p:txBody>
      </p:sp>
      <p:sp>
        <p:nvSpPr>
          <p:cNvPr id="4" name="Shape 2"/>
          <p:cNvSpPr/>
          <p:nvPr/>
        </p:nvSpPr>
        <p:spPr>
          <a:xfrm>
            <a:off x="640080" y="1783080"/>
            <a:ext cx="10972800" cy="621792"/>
          </a:xfrm>
          <a:prstGeom prst="roundRect">
            <a:avLst>
              <a:gd name="adj" fmla="val 13235"/>
            </a:avLst>
          </a:prstGeom>
          <a:solidFill>
            <a:srgbClr val="FFFFFF"/>
          </a:solidFill>
          <a:ln w="12700">
            <a:solidFill>
              <a:srgbClr val="DEE4E9"/>
            </a:solidFill>
            <a:prstDash val="solid"/>
          </a:ln>
        </p:spPr>
        <p:txBody>
          <a:bodyPr/>
          <a:lstStyle/>
          <a:p>
            <a:endParaRPr lang="en-US"/>
          </a:p>
        </p:txBody>
      </p:sp>
      <p:sp>
        <p:nvSpPr>
          <p:cNvPr id="5" name="Shape 3"/>
          <p:cNvSpPr/>
          <p:nvPr/>
        </p:nvSpPr>
        <p:spPr>
          <a:xfrm>
            <a:off x="914400" y="1911096"/>
            <a:ext cx="2103120" cy="365760"/>
          </a:xfrm>
          <a:prstGeom prst="roundRect">
            <a:avLst>
              <a:gd name="adj" fmla="val 20000"/>
            </a:avLst>
          </a:prstGeom>
          <a:solidFill>
            <a:srgbClr val="E1F1F6"/>
          </a:solidFill>
          <a:ln w="12700">
            <a:solidFill>
              <a:srgbClr val="0E7490"/>
            </a:solidFill>
            <a:prstDash val="solid"/>
          </a:ln>
        </p:spPr>
        <p:txBody>
          <a:bodyPr/>
          <a:lstStyle/>
          <a:p>
            <a:endParaRPr lang="en-US"/>
          </a:p>
        </p:txBody>
      </p:sp>
      <p:sp>
        <p:nvSpPr>
          <p:cNvPr id="6" name="Text 4"/>
          <p:cNvSpPr/>
          <p:nvPr/>
        </p:nvSpPr>
        <p:spPr>
          <a:xfrm>
            <a:off x="914400" y="1975104"/>
            <a:ext cx="2103120" cy="256032"/>
          </a:xfrm>
          <a:prstGeom prst="rect">
            <a:avLst/>
          </a:prstGeom>
          <a:noFill/>
          <a:ln/>
        </p:spPr>
        <p:txBody>
          <a:bodyPr wrap="square" lIns="0" tIns="0" rIns="0" bIns="0" rtlCol="0" anchor="ctr"/>
          <a:lstStyle/>
          <a:p>
            <a:pPr marL="0" indent="0" algn="ctr">
              <a:buNone/>
            </a:pPr>
            <a:r>
              <a:rPr lang="en-US" sz="1250" b="1" dirty="0">
                <a:solidFill>
                  <a:srgbClr val="0A566C"/>
                </a:solidFill>
                <a:latin typeface="Arial" pitchFamily="34" charset="0"/>
                <a:ea typeface="Arial" pitchFamily="34" charset="-122"/>
                <a:cs typeface="Arial" pitchFamily="34" charset="-120"/>
              </a:rPr>
              <a:t>SWU3</a:t>
            </a:r>
            <a:endParaRPr lang="en-US" sz="1250" dirty="0"/>
          </a:p>
        </p:txBody>
      </p:sp>
      <p:sp>
        <p:nvSpPr>
          <p:cNvPr id="7" name="Text 5"/>
          <p:cNvSpPr/>
          <p:nvPr/>
        </p:nvSpPr>
        <p:spPr>
          <a:xfrm>
            <a:off x="3200400" y="1965960"/>
            <a:ext cx="8138160" cy="292608"/>
          </a:xfrm>
          <a:prstGeom prst="rect">
            <a:avLst/>
          </a:prstGeom>
          <a:noFill/>
          <a:ln/>
        </p:spPr>
        <p:txBody>
          <a:bodyPr wrap="square" lIns="0" tIns="0" rIns="0" bIns="0" rtlCol="0" anchor="ctr"/>
          <a:lstStyle/>
          <a:p>
            <a:pPr marL="0" indent="0">
              <a:buNone/>
            </a:pPr>
            <a:r>
              <a:rPr lang="en-US" sz="1350" dirty="0">
                <a:solidFill>
                  <a:srgbClr val="26303A"/>
                </a:solidFill>
                <a:latin typeface="Calibri" pitchFamily="34" charset="0"/>
                <a:ea typeface="Calibri" pitchFamily="34" charset="-122"/>
                <a:cs typeface="Calibri" pitchFamily="34" charset="-120"/>
              </a:rPr>
              <a:t>Automatic workflow customizing — still the starting point, exactly as in Business Suite</a:t>
            </a:r>
            <a:endParaRPr lang="en-US" sz="1350" dirty="0"/>
          </a:p>
        </p:txBody>
      </p:sp>
      <p:sp>
        <p:nvSpPr>
          <p:cNvPr id="8" name="Shape 6"/>
          <p:cNvSpPr/>
          <p:nvPr/>
        </p:nvSpPr>
        <p:spPr>
          <a:xfrm>
            <a:off x="640080" y="2496312"/>
            <a:ext cx="10972800" cy="621792"/>
          </a:xfrm>
          <a:prstGeom prst="roundRect">
            <a:avLst>
              <a:gd name="adj" fmla="val 13235"/>
            </a:avLst>
          </a:prstGeom>
          <a:solidFill>
            <a:srgbClr val="FFFFFF"/>
          </a:solidFill>
          <a:ln w="12700">
            <a:solidFill>
              <a:srgbClr val="DEE4E9"/>
            </a:solidFill>
            <a:prstDash val="solid"/>
          </a:ln>
        </p:spPr>
        <p:txBody>
          <a:bodyPr/>
          <a:lstStyle/>
          <a:p>
            <a:endParaRPr lang="en-US"/>
          </a:p>
        </p:txBody>
      </p:sp>
      <p:sp>
        <p:nvSpPr>
          <p:cNvPr id="9" name="Shape 7"/>
          <p:cNvSpPr/>
          <p:nvPr/>
        </p:nvSpPr>
        <p:spPr>
          <a:xfrm>
            <a:off x="914400" y="2624328"/>
            <a:ext cx="2103120" cy="365760"/>
          </a:xfrm>
          <a:prstGeom prst="roundRect">
            <a:avLst>
              <a:gd name="adj" fmla="val 20000"/>
            </a:avLst>
          </a:prstGeom>
          <a:solidFill>
            <a:srgbClr val="E1F1F6"/>
          </a:solidFill>
          <a:ln w="12700">
            <a:solidFill>
              <a:srgbClr val="0E7490"/>
            </a:solidFill>
            <a:prstDash val="solid"/>
          </a:ln>
        </p:spPr>
        <p:txBody>
          <a:bodyPr/>
          <a:lstStyle/>
          <a:p>
            <a:endParaRPr lang="en-US"/>
          </a:p>
        </p:txBody>
      </p:sp>
      <p:sp>
        <p:nvSpPr>
          <p:cNvPr id="10" name="Text 8"/>
          <p:cNvSpPr/>
          <p:nvPr/>
        </p:nvSpPr>
        <p:spPr>
          <a:xfrm>
            <a:off x="914400" y="2688336"/>
            <a:ext cx="2103120" cy="256032"/>
          </a:xfrm>
          <a:prstGeom prst="rect">
            <a:avLst/>
          </a:prstGeom>
          <a:noFill/>
          <a:ln/>
        </p:spPr>
        <p:txBody>
          <a:bodyPr wrap="square" lIns="0" tIns="0" rIns="0" bIns="0" rtlCol="0" anchor="ctr"/>
          <a:lstStyle/>
          <a:p>
            <a:pPr marL="0" indent="0" algn="ctr">
              <a:buNone/>
            </a:pPr>
            <a:r>
              <a:rPr lang="en-US" sz="1250" b="1" dirty="0">
                <a:solidFill>
                  <a:srgbClr val="0A566C"/>
                </a:solidFill>
                <a:latin typeface="Arial" pitchFamily="34" charset="0"/>
                <a:ea typeface="Arial" pitchFamily="34" charset="-122"/>
                <a:cs typeface="Arial" pitchFamily="34" charset="-120"/>
              </a:rPr>
              <a:t>SWUA</a:t>
            </a:r>
            <a:endParaRPr lang="en-US" sz="1250" dirty="0"/>
          </a:p>
        </p:txBody>
      </p:sp>
      <p:sp>
        <p:nvSpPr>
          <p:cNvPr id="11" name="Text 9"/>
          <p:cNvSpPr/>
          <p:nvPr/>
        </p:nvSpPr>
        <p:spPr>
          <a:xfrm>
            <a:off x="3200400" y="2679192"/>
            <a:ext cx="8138160" cy="292608"/>
          </a:xfrm>
          <a:prstGeom prst="rect">
            <a:avLst/>
          </a:prstGeom>
          <a:noFill/>
          <a:ln/>
        </p:spPr>
        <p:txBody>
          <a:bodyPr wrap="square" lIns="0" tIns="0" rIns="0" bIns="0" rtlCol="0" anchor="ctr"/>
          <a:lstStyle/>
          <a:p>
            <a:pPr marL="0" indent="0">
              <a:buNone/>
            </a:pPr>
            <a:r>
              <a:rPr lang="en-US" sz="1350" dirty="0">
                <a:solidFill>
                  <a:srgbClr val="26303A"/>
                </a:solidFill>
                <a:latin typeface="Calibri" pitchFamily="34" charset="0"/>
                <a:ea typeface="Calibri" pitchFamily="34" charset="-122"/>
                <a:cs typeface="Calibri" pitchFamily="34" charset="-120"/>
              </a:rPr>
              <a:t>Verification workflow, to confirm the setup is correct</a:t>
            </a:r>
            <a:endParaRPr lang="en-US" sz="1350" dirty="0"/>
          </a:p>
        </p:txBody>
      </p:sp>
      <p:sp>
        <p:nvSpPr>
          <p:cNvPr id="12" name="Shape 10"/>
          <p:cNvSpPr/>
          <p:nvPr/>
        </p:nvSpPr>
        <p:spPr>
          <a:xfrm>
            <a:off x="640080" y="3209544"/>
            <a:ext cx="10972800" cy="621792"/>
          </a:xfrm>
          <a:prstGeom prst="roundRect">
            <a:avLst>
              <a:gd name="adj" fmla="val 13235"/>
            </a:avLst>
          </a:prstGeom>
          <a:solidFill>
            <a:srgbClr val="FFFFFF"/>
          </a:solidFill>
          <a:ln w="12700">
            <a:solidFill>
              <a:srgbClr val="DEE4E9"/>
            </a:solidFill>
            <a:prstDash val="solid"/>
          </a:ln>
        </p:spPr>
        <p:txBody>
          <a:bodyPr/>
          <a:lstStyle/>
          <a:p>
            <a:endParaRPr lang="en-US"/>
          </a:p>
        </p:txBody>
      </p:sp>
      <p:sp>
        <p:nvSpPr>
          <p:cNvPr id="13" name="Shape 11"/>
          <p:cNvSpPr/>
          <p:nvPr/>
        </p:nvSpPr>
        <p:spPr>
          <a:xfrm>
            <a:off x="914400" y="3337560"/>
            <a:ext cx="2103120" cy="365760"/>
          </a:xfrm>
          <a:prstGeom prst="roundRect">
            <a:avLst>
              <a:gd name="adj" fmla="val 20000"/>
            </a:avLst>
          </a:prstGeom>
          <a:solidFill>
            <a:srgbClr val="E1F1F6"/>
          </a:solidFill>
          <a:ln w="12700">
            <a:solidFill>
              <a:srgbClr val="0E7490"/>
            </a:solidFill>
            <a:prstDash val="solid"/>
          </a:ln>
        </p:spPr>
        <p:txBody>
          <a:bodyPr/>
          <a:lstStyle/>
          <a:p>
            <a:endParaRPr lang="en-US"/>
          </a:p>
        </p:txBody>
      </p:sp>
      <p:sp>
        <p:nvSpPr>
          <p:cNvPr id="14" name="Text 12"/>
          <p:cNvSpPr/>
          <p:nvPr/>
        </p:nvSpPr>
        <p:spPr>
          <a:xfrm>
            <a:off x="914400" y="3401568"/>
            <a:ext cx="2103120" cy="256032"/>
          </a:xfrm>
          <a:prstGeom prst="rect">
            <a:avLst/>
          </a:prstGeom>
          <a:noFill/>
          <a:ln/>
        </p:spPr>
        <p:txBody>
          <a:bodyPr wrap="square" lIns="0" tIns="0" rIns="0" bIns="0" rtlCol="0" anchor="ctr"/>
          <a:lstStyle/>
          <a:p>
            <a:pPr marL="0" indent="0" algn="ctr">
              <a:buNone/>
            </a:pPr>
            <a:r>
              <a:rPr lang="en-US" sz="1250" b="1" dirty="0">
                <a:solidFill>
                  <a:srgbClr val="0A566C"/>
                </a:solidFill>
                <a:latin typeface="Arial" pitchFamily="34" charset="0"/>
                <a:ea typeface="Arial" pitchFamily="34" charset="-122"/>
                <a:cs typeface="Arial" pitchFamily="34" charset="-120"/>
              </a:rPr>
              <a:t>SWI1</a:t>
            </a:r>
            <a:endParaRPr lang="en-US" sz="1250" dirty="0"/>
          </a:p>
        </p:txBody>
      </p:sp>
      <p:sp>
        <p:nvSpPr>
          <p:cNvPr id="15" name="Text 13"/>
          <p:cNvSpPr/>
          <p:nvPr/>
        </p:nvSpPr>
        <p:spPr>
          <a:xfrm>
            <a:off x="3200400" y="3392424"/>
            <a:ext cx="8138160" cy="292608"/>
          </a:xfrm>
          <a:prstGeom prst="rect">
            <a:avLst/>
          </a:prstGeom>
          <a:noFill/>
          <a:ln/>
        </p:spPr>
        <p:txBody>
          <a:bodyPr wrap="square" lIns="0" tIns="0" rIns="0" bIns="0" rtlCol="0" anchor="ctr"/>
          <a:lstStyle/>
          <a:p>
            <a:pPr marL="0" indent="0">
              <a:buNone/>
            </a:pPr>
            <a:r>
              <a:rPr lang="en-US" sz="1350" dirty="0">
                <a:solidFill>
                  <a:srgbClr val="26303A"/>
                </a:solidFill>
                <a:latin typeface="Calibri" pitchFamily="34" charset="0"/>
                <a:ea typeface="Calibri" pitchFamily="34" charset="-122"/>
                <a:cs typeface="Calibri" pitchFamily="34" charset="-120"/>
              </a:rPr>
              <a:t>Work item selection — still needed when developing your own scenarios, classic or flexible</a:t>
            </a:r>
            <a:endParaRPr lang="en-US" sz="1350" dirty="0"/>
          </a:p>
        </p:txBody>
      </p:sp>
      <p:sp>
        <p:nvSpPr>
          <p:cNvPr id="16" name="Shape 14"/>
          <p:cNvSpPr/>
          <p:nvPr/>
        </p:nvSpPr>
        <p:spPr>
          <a:xfrm>
            <a:off x="640080" y="3922776"/>
            <a:ext cx="10972800" cy="621792"/>
          </a:xfrm>
          <a:prstGeom prst="roundRect">
            <a:avLst>
              <a:gd name="adj" fmla="val 13235"/>
            </a:avLst>
          </a:prstGeom>
          <a:solidFill>
            <a:srgbClr val="FFFFFF"/>
          </a:solidFill>
          <a:ln w="12700">
            <a:solidFill>
              <a:srgbClr val="DEE4E9"/>
            </a:solidFill>
            <a:prstDash val="solid"/>
          </a:ln>
        </p:spPr>
        <p:txBody>
          <a:bodyPr/>
          <a:lstStyle/>
          <a:p>
            <a:endParaRPr lang="en-US"/>
          </a:p>
        </p:txBody>
      </p:sp>
      <p:sp>
        <p:nvSpPr>
          <p:cNvPr id="17" name="Shape 15"/>
          <p:cNvSpPr/>
          <p:nvPr/>
        </p:nvSpPr>
        <p:spPr>
          <a:xfrm>
            <a:off x="914400" y="4050792"/>
            <a:ext cx="2103120" cy="365760"/>
          </a:xfrm>
          <a:prstGeom prst="roundRect">
            <a:avLst>
              <a:gd name="adj" fmla="val 20000"/>
            </a:avLst>
          </a:prstGeom>
          <a:solidFill>
            <a:srgbClr val="E1F1F6"/>
          </a:solidFill>
          <a:ln w="12700">
            <a:solidFill>
              <a:srgbClr val="0E7490"/>
            </a:solidFill>
            <a:prstDash val="solid"/>
          </a:ln>
        </p:spPr>
        <p:txBody>
          <a:bodyPr/>
          <a:lstStyle/>
          <a:p>
            <a:endParaRPr lang="en-US"/>
          </a:p>
        </p:txBody>
      </p:sp>
      <p:sp>
        <p:nvSpPr>
          <p:cNvPr id="18" name="Text 16"/>
          <p:cNvSpPr/>
          <p:nvPr/>
        </p:nvSpPr>
        <p:spPr>
          <a:xfrm>
            <a:off x="914400" y="4114800"/>
            <a:ext cx="2103120" cy="256032"/>
          </a:xfrm>
          <a:prstGeom prst="rect">
            <a:avLst/>
          </a:prstGeom>
          <a:noFill/>
          <a:ln/>
        </p:spPr>
        <p:txBody>
          <a:bodyPr wrap="square" lIns="0" tIns="0" rIns="0" bIns="0" rtlCol="0" anchor="ctr"/>
          <a:lstStyle/>
          <a:p>
            <a:pPr marL="0" indent="0" algn="ctr">
              <a:buNone/>
            </a:pPr>
            <a:r>
              <a:rPr lang="en-US" sz="1250" b="1" dirty="0">
                <a:solidFill>
                  <a:srgbClr val="0A566C"/>
                </a:solidFill>
                <a:latin typeface="Arial" pitchFamily="34" charset="0"/>
                <a:ea typeface="Arial" pitchFamily="34" charset="-122"/>
                <a:cs typeface="Arial" pitchFamily="34" charset="-120"/>
              </a:rPr>
              <a:t>SWPR / SWPC</a:t>
            </a:r>
            <a:endParaRPr lang="en-US" sz="1250" dirty="0"/>
          </a:p>
        </p:txBody>
      </p:sp>
      <p:sp>
        <p:nvSpPr>
          <p:cNvPr id="19" name="Text 17"/>
          <p:cNvSpPr/>
          <p:nvPr/>
        </p:nvSpPr>
        <p:spPr>
          <a:xfrm>
            <a:off x="3200400" y="4105656"/>
            <a:ext cx="8138160" cy="292608"/>
          </a:xfrm>
          <a:prstGeom prst="rect">
            <a:avLst/>
          </a:prstGeom>
          <a:noFill/>
          <a:ln/>
        </p:spPr>
        <p:txBody>
          <a:bodyPr wrap="square" lIns="0" tIns="0" rIns="0" bIns="0" rtlCol="0" anchor="ctr"/>
          <a:lstStyle/>
          <a:p>
            <a:pPr marL="0" indent="0">
              <a:buNone/>
            </a:pPr>
            <a:r>
              <a:rPr lang="en-US" sz="1350" dirty="0">
                <a:solidFill>
                  <a:srgbClr val="26303A"/>
                </a:solidFill>
                <a:latin typeface="Calibri" pitchFamily="34" charset="0"/>
                <a:ea typeface="Calibri" pitchFamily="34" charset="-122"/>
                <a:cs typeface="Calibri" pitchFamily="34" charset="-120"/>
              </a:rPr>
              <a:t>Restart after error, continue after a system crash</a:t>
            </a:r>
            <a:endParaRPr lang="en-US" sz="1350" dirty="0"/>
          </a:p>
        </p:txBody>
      </p:sp>
      <p:sp>
        <p:nvSpPr>
          <p:cNvPr id="20" name="Shape 18"/>
          <p:cNvSpPr/>
          <p:nvPr/>
        </p:nvSpPr>
        <p:spPr>
          <a:xfrm>
            <a:off x="640080" y="4636008"/>
            <a:ext cx="10972800" cy="621792"/>
          </a:xfrm>
          <a:prstGeom prst="roundRect">
            <a:avLst>
              <a:gd name="adj" fmla="val 13235"/>
            </a:avLst>
          </a:prstGeom>
          <a:solidFill>
            <a:srgbClr val="FFFFFF"/>
          </a:solidFill>
          <a:ln w="12700">
            <a:solidFill>
              <a:srgbClr val="DEE4E9"/>
            </a:solidFill>
            <a:prstDash val="solid"/>
          </a:ln>
        </p:spPr>
        <p:txBody>
          <a:bodyPr/>
          <a:lstStyle/>
          <a:p>
            <a:endParaRPr lang="en-US"/>
          </a:p>
        </p:txBody>
      </p:sp>
      <p:sp>
        <p:nvSpPr>
          <p:cNvPr id="21" name="Shape 19"/>
          <p:cNvSpPr/>
          <p:nvPr/>
        </p:nvSpPr>
        <p:spPr>
          <a:xfrm>
            <a:off x="914400" y="4764024"/>
            <a:ext cx="2103120" cy="365760"/>
          </a:xfrm>
          <a:prstGeom prst="roundRect">
            <a:avLst>
              <a:gd name="adj" fmla="val 20000"/>
            </a:avLst>
          </a:prstGeom>
          <a:solidFill>
            <a:srgbClr val="E1F1F6"/>
          </a:solidFill>
          <a:ln w="12700">
            <a:solidFill>
              <a:srgbClr val="0E7490"/>
            </a:solidFill>
            <a:prstDash val="solid"/>
          </a:ln>
        </p:spPr>
        <p:txBody>
          <a:bodyPr/>
          <a:lstStyle/>
          <a:p>
            <a:endParaRPr lang="en-US"/>
          </a:p>
        </p:txBody>
      </p:sp>
      <p:sp>
        <p:nvSpPr>
          <p:cNvPr id="22" name="Text 20"/>
          <p:cNvSpPr/>
          <p:nvPr/>
        </p:nvSpPr>
        <p:spPr>
          <a:xfrm>
            <a:off x="914400" y="4828032"/>
            <a:ext cx="2103120" cy="256032"/>
          </a:xfrm>
          <a:prstGeom prst="rect">
            <a:avLst/>
          </a:prstGeom>
          <a:noFill/>
          <a:ln/>
        </p:spPr>
        <p:txBody>
          <a:bodyPr wrap="square" lIns="0" tIns="0" rIns="0" bIns="0" rtlCol="0" anchor="ctr"/>
          <a:lstStyle/>
          <a:p>
            <a:pPr marL="0" indent="0" algn="ctr">
              <a:buNone/>
            </a:pPr>
            <a:r>
              <a:rPr lang="en-US" sz="1250" b="1" dirty="0">
                <a:solidFill>
                  <a:srgbClr val="0A566C"/>
                </a:solidFill>
                <a:latin typeface="Arial" pitchFamily="34" charset="0"/>
                <a:ea typeface="Arial" pitchFamily="34" charset="-122"/>
                <a:cs typeface="Arial" pitchFamily="34" charset="-120"/>
              </a:rPr>
              <a:t>SWIA / SWWL / SWI1_RULE</a:t>
            </a:r>
            <a:endParaRPr lang="en-US" sz="1250" dirty="0"/>
          </a:p>
        </p:txBody>
      </p:sp>
      <p:sp>
        <p:nvSpPr>
          <p:cNvPr id="23" name="Text 21"/>
          <p:cNvSpPr/>
          <p:nvPr/>
        </p:nvSpPr>
        <p:spPr>
          <a:xfrm>
            <a:off x="3200400" y="4818888"/>
            <a:ext cx="8138160" cy="292608"/>
          </a:xfrm>
          <a:prstGeom prst="rect">
            <a:avLst/>
          </a:prstGeom>
          <a:noFill/>
          <a:ln/>
        </p:spPr>
        <p:txBody>
          <a:bodyPr wrap="square" lIns="0" tIns="0" rIns="0" bIns="0" rtlCol="0" anchor="ctr"/>
          <a:lstStyle/>
          <a:p>
            <a:pPr marL="0" indent="0">
              <a:buNone/>
            </a:pPr>
            <a:r>
              <a:rPr lang="en-US" sz="1350" dirty="0">
                <a:solidFill>
                  <a:srgbClr val="26303A"/>
                </a:solidFill>
                <a:latin typeface="Calibri" pitchFamily="34" charset="0"/>
                <a:ea typeface="Calibri" pitchFamily="34" charset="-122"/>
                <a:cs typeface="Calibri" pitchFamily="34" charset="-120"/>
              </a:rPr>
              <a:t>Administrator processing, work item deletion, agent rule reprocessing</a:t>
            </a:r>
            <a:endParaRPr lang="en-US" sz="1350" dirty="0"/>
          </a:p>
        </p:txBody>
      </p:sp>
      <p:sp>
        <p:nvSpPr>
          <p:cNvPr id="24" name="Shape 22"/>
          <p:cNvSpPr/>
          <p:nvPr/>
        </p:nvSpPr>
        <p:spPr>
          <a:xfrm>
            <a:off x="640080" y="5349240"/>
            <a:ext cx="10972800" cy="621792"/>
          </a:xfrm>
          <a:prstGeom prst="roundRect">
            <a:avLst>
              <a:gd name="adj" fmla="val 13235"/>
            </a:avLst>
          </a:prstGeom>
          <a:solidFill>
            <a:srgbClr val="FFFFFF"/>
          </a:solidFill>
          <a:ln w="12700">
            <a:solidFill>
              <a:srgbClr val="DEE4E9"/>
            </a:solidFill>
            <a:prstDash val="solid"/>
          </a:ln>
        </p:spPr>
        <p:txBody>
          <a:bodyPr/>
          <a:lstStyle/>
          <a:p>
            <a:endParaRPr lang="en-US"/>
          </a:p>
        </p:txBody>
      </p:sp>
      <p:sp>
        <p:nvSpPr>
          <p:cNvPr id="25" name="Shape 23"/>
          <p:cNvSpPr/>
          <p:nvPr/>
        </p:nvSpPr>
        <p:spPr>
          <a:xfrm>
            <a:off x="914400" y="5477256"/>
            <a:ext cx="2103120" cy="365760"/>
          </a:xfrm>
          <a:prstGeom prst="roundRect">
            <a:avLst>
              <a:gd name="adj" fmla="val 20000"/>
            </a:avLst>
          </a:prstGeom>
          <a:solidFill>
            <a:srgbClr val="E1F1F6"/>
          </a:solidFill>
          <a:ln w="12700">
            <a:solidFill>
              <a:srgbClr val="0E7490"/>
            </a:solidFill>
            <a:prstDash val="solid"/>
          </a:ln>
        </p:spPr>
        <p:txBody>
          <a:bodyPr/>
          <a:lstStyle/>
          <a:p>
            <a:endParaRPr lang="en-US"/>
          </a:p>
        </p:txBody>
      </p:sp>
      <p:sp>
        <p:nvSpPr>
          <p:cNvPr id="26" name="Text 24"/>
          <p:cNvSpPr/>
          <p:nvPr/>
        </p:nvSpPr>
        <p:spPr>
          <a:xfrm>
            <a:off x="914400" y="5541264"/>
            <a:ext cx="2103120" cy="256032"/>
          </a:xfrm>
          <a:prstGeom prst="rect">
            <a:avLst/>
          </a:prstGeom>
          <a:noFill/>
          <a:ln/>
        </p:spPr>
        <p:txBody>
          <a:bodyPr wrap="square" lIns="0" tIns="0" rIns="0" bIns="0" rtlCol="0" anchor="ctr"/>
          <a:lstStyle/>
          <a:p>
            <a:pPr marL="0" indent="0" algn="ctr">
              <a:buNone/>
            </a:pPr>
            <a:r>
              <a:rPr lang="en-US" sz="1250" b="1" dirty="0">
                <a:solidFill>
                  <a:srgbClr val="0A566C"/>
                </a:solidFill>
                <a:latin typeface="Arial" pitchFamily="34" charset="0"/>
                <a:ea typeface="Arial" pitchFamily="34" charset="-122"/>
                <a:cs typeface="Arial" pitchFamily="34" charset="-120"/>
              </a:rPr>
              <a:t>SWEQADM / SWW_SARA</a:t>
            </a:r>
            <a:endParaRPr lang="en-US" sz="1250" dirty="0"/>
          </a:p>
        </p:txBody>
      </p:sp>
      <p:sp>
        <p:nvSpPr>
          <p:cNvPr id="27" name="Text 25"/>
          <p:cNvSpPr/>
          <p:nvPr/>
        </p:nvSpPr>
        <p:spPr>
          <a:xfrm>
            <a:off x="3200400" y="5532120"/>
            <a:ext cx="8138160" cy="292608"/>
          </a:xfrm>
          <a:prstGeom prst="rect">
            <a:avLst/>
          </a:prstGeom>
          <a:noFill/>
          <a:ln/>
        </p:spPr>
        <p:txBody>
          <a:bodyPr wrap="square" lIns="0" tIns="0" rIns="0" bIns="0" rtlCol="0" anchor="ctr"/>
          <a:lstStyle/>
          <a:p>
            <a:pPr marL="0" indent="0">
              <a:buNone/>
            </a:pPr>
            <a:r>
              <a:rPr lang="en-US" sz="1350" dirty="0">
                <a:solidFill>
                  <a:srgbClr val="26303A"/>
                </a:solidFill>
                <a:latin typeface="Calibri" pitchFamily="34" charset="0"/>
                <a:ea typeface="Calibri" pitchFamily="34" charset="-122"/>
                <a:cs typeface="Calibri" pitchFamily="34" charset="-120"/>
              </a:rPr>
              <a:t>Event queue administration, work item archiving</a:t>
            </a:r>
            <a:endParaRPr lang="en-US" sz="1350" dirty="0"/>
          </a:p>
        </p:txBody>
      </p:sp>
      <p:sp>
        <p:nvSpPr>
          <p:cNvPr id="28" name="Shape 26"/>
          <p:cNvSpPr/>
          <p:nvPr/>
        </p:nvSpPr>
        <p:spPr>
          <a:xfrm>
            <a:off x="640080" y="5870448"/>
            <a:ext cx="10972800" cy="621792"/>
          </a:xfrm>
          <a:prstGeom prst="roundRect">
            <a:avLst>
              <a:gd name="adj" fmla="val 14706"/>
            </a:avLst>
          </a:prstGeom>
          <a:solidFill>
            <a:srgbClr val="FBF2DE"/>
          </a:solidFill>
          <a:ln w="12700">
            <a:solidFill>
              <a:srgbClr val="E8D7A8"/>
            </a:solidFill>
            <a:prstDash val="solid"/>
          </a:ln>
        </p:spPr>
        <p:txBody>
          <a:bodyPr/>
          <a:lstStyle/>
          <a:p>
            <a:endParaRPr lang="en-US"/>
          </a:p>
        </p:txBody>
      </p:sp>
      <p:sp>
        <p:nvSpPr>
          <p:cNvPr id="29" name="Text 27"/>
          <p:cNvSpPr/>
          <p:nvPr/>
        </p:nvSpPr>
        <p:spPr>
          <a:xfrm>
            <a:off x="960120" y="5989320"/>
            <a:ext cx="10332720" cy="411480"/>
          </a:xfrm>
          <a:prstGeom prst="rect">
            <a:avLst/>
          </a:prstGeom>
          <a:noFill/>
          <a:ln/>
        </p:spPr>
        <p:txBody>
          <a:bodyPr wrap="square" lIns="0" tIns="0" rIns="0" bIns="0" rtlCol="0" anchor="ctr"/>
          <a:lstStyle/>
          <a:p>
            <a:pPr marL="0" indent="0">
              <a:buNone/>
            </a:pPr>
            <a:r>
              <a:rPr lang="en-US" sz="1350" b="1" dirty="0">
                <a:solidFill>
                  <a:srgbClr val="7A5A0C"/>
                </a:solidFill>
                <a:latin typeface="Calibri" pitchFamily="34" charset="0"/>
                <a:ea typeface="Calibri" pitchFamily="34" charset="-122"/>
                <a:cs typeface="Calibri" pitchFamily="34" charset="-120"/>
              </a:rPr>
              <a:t>Two caveats: SWI1 shows different information for a flexible workflow than a classic one — and in S/4HANA Cloud it isn't available at all, because Fiori admin apps cover it.</a:t>
            </a:r>
            <a:endParaRPr lang="en-US" sz="1350" dirty="0"/>
          </a:p>
        </p:txBody>
      </p:sp>
      <p:sp>
        <p:nvSpPr>
          <p:cNvPr id="30" name="Text 28"/>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B7885"/>
                </a:solidFill>
                <a:latin typeface="Calibri" pitchFamily="34" charset="0"/>
                <a:ea typeface="Calibri" pitchFamily="34" charset="-122"/>
                <a:cs typeface="Calibri" pitchFamily="34" charset="-120"/>
              </a:rPr>
              <a:t>2</a:t>
            </a:r>
            <a:endParaRPr lang="en-US" sz="1000" dirty="0"/>
          </a:p>
        </p:txBody>
      </p:sp>
      <p:pic>
        <p:nvPicPr>
          <p:cNvPr id="32" name="Picture 31" descr="The image depicts a monkey seated at a desk, typing on a laptop with a coffee cup on the table.&#10;&#10;AI-generated content may be incorrect.">
            <a:extLst>
              <a:ext uri="{FF2B5EF4-FFF2-40B4-BE49-F238E27FC236}">
                <a16:creationId xmlns:a16="http://schemas.microsoft.com/office/drawing/2014/main" id="{534E5C67-2982-83C8-A3EF-BEF60C029987}"/>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41330"/>
        </a:solidFill>
        <a:effectLst/>
      </p:bgPr>
    </p:bg>
    <p:spTree>
      <p:nvGrpSpPr>
        <p:cNvPr id="1" name=""/>
        <p:cNvGrpSpPr/>
        <p:nvPr/>
      </p:nvGrpSpPr>
      <p:grpSpPr>
        <a:xfrm>
          <a:off x="0" y="0"/>
          <a:ext cx="0" cy="0"/>
          <a:chOff x="0" y="0"/>
          <a:chExt cx="0" cy="0"/>
        </a:xfrm>
      </p:grpSpPr>
      <p:sp>
        <p:nvSpPr>
          <p:cNvPr id="2" name="Text 0"/>
          <p:cNvSpPr/>
          <p:nvPr/>
        </p:nvSpPr>
        <p:spPr>
          <a:xfrm>
            <a:off x="822960" y="1051560"/>
            <a:ext cx="9144000" cy="274320"/>
          </a:xfrm>
          <a:prstGeom prst="rect">
            <a:avLst/>
          </a:prstGeom>
          <a:noFill/>
          <a:ln/>
        </p:spPr>
        <p:txBody>
          <a:bodyPr wrap="square" lIns="0" tIns="0" rIns="0" bIns="0" rtlCol="0" anchor="ctr"/>
          <a:lstStyle/>
          <a:p>
            <a:pPr marL="0" indent="0">
              <a:buNone/>
            </a:pPr>
            <a:r>
              <a:rPr lang="en-US" sz="1200" b="1" kern="0" spc="300" dirty="0">
                <a:solidFill>
                  <a:srgbClr val="B33A2E"/>
                </a:solidFill>
                <a:latin typeface="Calibri" pitchFamily="34" charset="0"/>
                <a:ea typeface="Calibri" pitchFamily="34" charset="-122"/>
                <a:cs typeface="Calibri" pitchFamily="34" charset="-120"/>
              </a:rPr>
              <a:t>RAISE THIS BEFORE THE CUTOVER WEEKEND</a:t>
            </a:r>
            <a:endParaRPr lang="en-US" sz="1200" dirty="0"/>
          </a:p>
        </p:txBody>
      </p:sp>
      <p:sp>
        <p:nvSpPr>
          <p:cNvPr id="3" name="Text 1"/>
          <p:cNvSpPr/>
          <p:nvPr/>
        </p:nvSpPr>
        <p:spPr>
          <a:xfrm>
            <a:off x="822960" y="1508760"/>
            <a:ext cx="10515600" cy="1463040"/>
          </a:xfrm>
          <a:prstGeom prst="rect">
            <a:avLst/>
          </a:prstGeom>
          <a:noFill/>
          <a:ln/>
        </p:spPr>
        <p:txBody>
          <a:bodyPr wrap="square" lIns="0" tIns="0" rIns="0" bIns="0" rtlCol="0" anchor="ctr"/>
          <a:lstStyle/>
          <a:p>
            <a:pPr marL="0" indent="0">
              <a:lnSpc>
                <a:spcPts val="4800"/>
              </a:lnSpc>
              <a:buNone/>
            </a:pPr>
            <a:r>
              <a:rPr lang="en-US" sz="3600" b="1" dirty="0">
                <a:solidFill>
                  <a:srgbClr val="FFFFFF"/>
                </a:solidFill>
                <a:latin typeface="Arial" pitchFamily="34" charset="0"/>
                <a:ea typeface="Arial" pitchFamily="34" charset="-122"/>
                <a:cs typeface="Arial" pitchFamily="34" charset="-120"/>
              </a:rPr>
              <a:t>After the upgrade to S/4HANA,</a:t>
            </a:r>
            <a:endParaRPr lang="en-US" sz="3600" dirty="0"/>
          </a:p>
          <a:p>
            <a:pPr marL="0" indent="0">
              <a:lnSpc>
                <a:spcPts val="4800"/>
              </a:lnSpc>
              <a:buNone/>
            </a:pPr>
            <a:r>
              <a:rPr lang="en-US" sz="3600" b="1" dirty="0">
                <a:solidFill>
                  <a:srgbClr val="FFFFFF"/>
                </a:solidFill>
                <a:latin typeface="Arial" pitchFamily="34" charset="0"/>
                <a:ea typeface="Arial" pitchFamily="34" charset="-122"/>
                <a:cs typeface="Arial" pitchFamily="34" charset="-120"/>
              </a:rPr>
              <a:t>workflow will not run.</a:t>
            </a:r>
            <a:endParaRPr lang="en-US" sz="3600" dirty="0"/>
          </a:p>
        </p:txBody>
      </p:sp>
      <p:sp>
        <p:nvSpPr>
          <p:cNvPr id="4" name="Shape 2"/>
          <p:cNvSpPr/>
          <p:nvPr/>
        </p:nvSpPr>
        <p:spPr>
          <a:xfrm>
            <a:off x="822960" y="3337560"/>
            <a:ext cx="5120640" cy="1554480"/>
          </a:xfrm>
          <a:prstGeom prst="roundRect">
            <a:avLst>
              <a:gd name="adj" fmla="val 7059"/>
            </a:avLst>
          </a:prstGeom>
          <a:solidFill>
            <a:srgbClr val="3A211D"/>
          </a:solidFill>
          <a:ln w="12700">
            <a:solidFill>
              <a:srgbClr val="B33A2E"/>
            </a:solidFill>
            <a:prstDash val="solid"/>
          </a:ln>
        </p:spPr>
        <p:txBody>
          <a:bodyPr/>
          <a:lstStyle/>
          <a:p>
            <a:endParaRPr lang="en-US"/>
          </a:p>
        </p:txBody>
      </p:sp>
      <p:sp>
        <p:nvSpPr>
          <p:cNvPr id="5" name="Text 3"/>
          <p:cNvSpPr/>
          <p:nvPr/>
        </p:nvSpPr>
        <p:spPr>
          <a:xfrm>
            <a:off x="1097280" y="3529584"/>
            <a:ext cx="4572000" cy="256032"/>
          </a:xfrm>
          <a:prstGeom prst="rect">
            <a:avLst/>
          </a:prstGeom>
          <a:noFill/>
          <a:ln/>
        </p:spPr>
        <p:txBody>
          <a:bodyPr wrap="square" lIns="0" tIns="0" rIns="0" bIns="0" rtlCol="0" anchor="ctr"/>
          <a:lstStyle/>
          <a:p>
            <a:pPr marL="0" indent="0">
              <a:buNone/>
            </a:pPr>
            <a:r>
              <a:rPr lang="en-US" sz="1050" b="1" kern="0" spc="200" dirty="0">
                <a:solidFill>
                  <a:srgbClr val="E8A89F"/>
                </a:solidFill>
                <a:latin typeface="Calibri" pitchFamily="34" charset="0"/>
                <a:ea typeface="Calibri" pitchFamily="34" charset="-122"/>
                <a:cs typeface="Calibri" pitchFamily="34" charset="-120"/>
              </a:rPr>
              <a:t>WHAT HAPPENS</a:t>
            </a:r>
            <a:endParaRPr lang="en-US" sz="1050" dirty="0"/>
          </a:p>
        </p:txBody>
      </p:sp>
      <p:sp>
        <p:nvSpPr>
          <p:cNvPr id="6" name="Text 4"/>
          <p:cNvSpPr/>
          <p:nvPr/>
        </p:nvSpPr>
        <p:spPr>
          <a:xfrm>
            <a:off x="1097280" y="3840480"/>
            <a:ext cx="4572000" cy="914400"/>
          </a:xfrm>
          <a:prstGeom prst="rect">
            <a:avLst/>
          </a:prstGeom>
          <a:noFill/>
          <a:ln/>
        </p:spPr>
        <p:txBody>
          <a:bodyPr wrap="square" lIns="0" tIns="0" rIns="0" bIns="0" rtlCol="0" anchor="ctr"/>
          <a:lstStyle/>
          <a:p>
            <a:pPr marL="0" indent="0">
              <a:lnSpc>
                <a:spcPts val="1900"/>
              </a:lnSpc>
              <a:buNone/>
            </a:pPr>
            <a:r>
              <a:rPr lang="en-US" sz="1400" dirty="0">
                <a:solidFill>
                  <a:srgbClr val="F0CDC7"/>
                </a:solidFill>
                <a:latin typeface="Calibri" pitchFamily="34" charset="0"/>
                <a:ea typeface="Calibri" pitchFamily="34" charset="-122"/>
                <a:cs typeface="Calibri" pitchFamily="34" charset="-120"/>
              </a:rPr>
              <a:t>The background user changes. SAP_WFRT replaces WF-BATCH. Until the system user exists and SWU3 is redone, workflow is dead.</a:t>
            </a:r>
            <a:endParaRPr lang="en-US" sz="1400" dirty="0"/>
          </a:p>
        </p:txBody>
      </p:sp>
      <p:sp>
        <p:nvSpPr>
          <p:cNvPr id="7" name="Shape 5"/>
          <p:cNvSpPr/>
          <p:nvPr/>
        </p:nvSpPr>
        <p:spPr>
          <a:xfrm>
            <a:off x="6263640" y="3337560"/>
            <a:ext cx="5120640" cy="1554480"/>
          </a:xfrm>
          <a:prstGeom prst="roundRect">
            <a:avLst>
              <a:gd name="adj" fmla="val 7059"/>
            </a:avLst>
          </a:prstGeom>
          <a:solidFill>
            <a:srgbClr val="24304A"/>
          </a:solidFill>
          <a:ln w="12700">
            <a:solidFill>
              <a:srgbClr val="0E7490"/>
            </a:solidFill>
            <a:prstDash val="solid"/>
          </a:ln>
        </p:spPr>
        <p:txBody>
          <a:bodyPr/>
          <a:lstStyle/>
          <a:p>
            <a:endParaRPr lang="en-US"/>
          </a:p>
        </p:txBody>
      </p:sp>
      <p:sp>
        <p:nvSpPr>
          <p:cNvPr id="8" name="Text 6"/>
          <p:cNvSpPr/>
          <p:nvPr/>
        </p:nvSpPr>
        <p:spPr>
          <a:xfrm>
            <a:off x="6537960" y="3529584"/>
            <a:ext cx="4572000" cy="256032"/>
          </a:xfrm>
          <a:prstGeom prst="rect">
            <a:avLst/>
          </a:prstGeom>
          <a:noFill/>
          <a:ln/>
        </p:spPr>
        <p:txBody>
          <a:bodyPr wrap="square" lIns="0" tIns="0" rIns="0" bIns="0" rtlCol="0" anchor="ctr"/>
          <a:lstStyle/>
          <a:p>
            <a:pPr marL="0" indent="0">
              <a:buNone/>
            </a:pPr>
            <a:r>
              <a:rPr lang="en-US" sz="1050" b="1" kern="0" spc="200" dirty="0">
                <a:solidFill>
                  <a:srgbClr val="9FD6E4"/>
                </a:solidFill>
                <a:latin typeface="Calibri" pitchFamily="34" charset="0"/>
                <a:ea typeface="Calibri" pitchFamily="34" charset="-122"/>
                <a:cs typeface="Calibri" pitchFamily="34" charset="-120"/>
              </a:rPr>
              <a:t>NOTES TO LOOK UP</a:t>
            </a:r>
            <a:endParaRPr lang="en-US" sz="1050" dirty="0"/>
          </a:p>
        </p:txBody>
      </p:sp>
      <p:sp>
        <p:nvSpPr>
          <p:cNvPr id="9" name="Text 7"/>
          <p:cNvSpPr/>
          <p:nvPr/>
        </p:nvSpPr>
        <p:spPr>
          <a:xfrm>
            <a:off x="6537960" y="3840480"/>
            <a:ext cx="4572000" cy="914400"/>
          </a:xfrm>
          <a:prstGeom prst="rect">
            <a:avLst/>
          </a:prstGeom>
          <a:noFill/>
          <a:ln/>
        </p:spPr>
        <p:txBody>
          <a:bodyPr wrap="square" lIns="0" tIns="0" rIns="0" bIns="0" rtlCol="0" anchor="ctr"/>
          <a:lstStyle/>
          <a:p>
            <a:pPr marL="0" indent="0">
              <a:lnSpc>
                <a:spcPts val="1900"/>
              </a:lnSpc>
              <a:buNone/>
            </a:pPr>
            <a:r>
              <a:rPr lang="en-US" sz="1350" dirty="0">
                <a:solidFill>
                  <a:srgbClr val="B9C9D6"/>
                </a:solidFill>
                <a:latin typeface="Calibri" pitchFamily="34" charset="0"/>
                <a:ea typeface="Calibri" pitchFamily="34" charset="-122"/>
                <a:cs typeface="Calibri" pitchFamily="34" charset="-120"/>
              </a:rPr>
              <a:t>2568271 — workflow system user and jobs change</a:t>
            </a:r>
            <a:endParaRPr lang="en-US" sz="1350" dirty="0"/>
          </a:p>
          <a:p>
            <a:pPr marL="0" indent="0">
              <a:lnSpc>
                <a:spcPts val="1900"/>
              </a:lnSpc>
              <a:buNone/>
            </a:pPr>
            <a:r>
              <a:rPr lang="en-US" sz="1350" dirty="0">
                <a:solidFill>
                  <a:srgbClr val="B9C9D6"/>
                </a:solidFill>
                <a:latin typeface="Calibri" pitchFamily="34" charset="0"/>
                <a:ea typeface="Calibri" pitchFamily="34" charset="-122"/>
                <a:cs typeface="Calibri" pitchFamily="34" charset="-120"/>
              </a:rPr>
              <a:t>2637240 — SAP_WFRT does not exist</a:t>
            </a:r>
            <a:endParaRPr lang="en-US" sz="1350" dirty="0"/>
          </a:p>
          <a:p>
            <a:pPr marL="0" indent="0">
              <a:lnSpc>
                <a:spcPts val="1900"/>
              </a:lnSpc>
              <a:buNone/>
            </a:pPr>
            <a:r>
              <a:rPr lang="en-US" sz="1350" dirty="0">
                <a:solidFill>
                  <a:srgbClr val="B9C9D6"/>
                </a:solidFill>
                <a:latin typeface="Calibri" pitchFamily="34" charset="0"/>
                <a:ea typeface="Calibri" pitchFamily="34" charset="-122"/>
                <a:cs typeface="Calibri" pitchFamily="34" charset="-120"/>
              </a:rPr>
              <a:t>2770337 — SWU3 jobs not scheduled</a:t>
            </a:r>
            <a:endParaRPr lang="en-US" sz="1350" dirty="0"/>
          </a:p>
        </p:txBody>
      </p:sp>
      <p:sp>
        <p:nvSpPr>
          <p:cNvPr id="10" name="Text 8"/>
          <p:cNvSpPr/>
          <p:nvPr/>
        </p:nvSpPr>
        <p:spPr>
          <a:xfrm>
            <a:off x="822960" y="5349240"/>
            <a:ext cx="10515600" cy="457200"/>
          </a:xfrm>
          <a:prstGeom prst="rect">
            <a:avLst/>
          </a:prstGeom>
          <a:noFill/>
          <a:ln/>
        </p:spPr>
        <p:txBody>
          <a:bodyPr wrap="square" lIns="0" tIns="0" rIns="0" bIns="0" rtlCol="0" anchor="ctr"/>
          <a:lstStyle/>
          <a:p>
            <a:pPr marL="0" indent="0">
              <a:buNone/>
            </a:pPr>
            <a:r>
              <a:rPr lang="en-US" sz="1700" b="1" dirty="0">
                <a:solidFill>
                  <a:srgbClr val="0E7490"/>
                </a:solidFill>
                <a:latin typeface="Arial" pitchFamily="34" charset="0"/>
                <a:ea typeface="Arial" pitchFamily="34" charset="-122"/>
                <a:cs typeface="Arial" pitchFamily="34" charset="-120"/>
              </a:rPr>
              <a:t>Flagging this before a conversion is a small act that buys a lot of credibility.</a:t>
            </a:r>
            <a:endParaRPr lang="en-US" sz="1700" dirty="0"/>
          </a:p>
        </p:txBody>
      </p:sp>
      <p:pic>
        <p:nvPicPr>
          <p:cNvPr id="12" name="Picture 11" descr="The image depicts a monkey seated at a desk, typing on a laptop with a coffee cup on the table.&#10;&#10;AI-generated content may be incorrect.">
            <a:extLst>
              <a:ext uri="{FF2B5EF4-FFF2-40B4-BE49-F238E27FC236}">
                <a16:creationId xmlns:a16="http://schemas.microsoft.com/office/drawing/2014/main" id="{50790518-8165-2B3F-6936-A4A9431F1959}"/>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6303A"/>
                </a:solidFill>
                <a:latin typeface="Arial" pitchFamily="34" charset="0"/>
                <a:ea typeface="Arial" pitchFamily="34" charset="-122"/>
                <a:cs typeface="Arial" pitchFamily="34" charset="-120"/>
              </a:rPr>
              <a:t>Where administration lives now</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B7885"/>
                </a:solidFill>
                <a:latin typeface="Calibri" pitchFamily="34" charset="0"/>
                <a:ea typeface="Calibri" pitchFamily="34" charset="-122"/>
                <a:cs typeface="Calibri" pitchFamily="34" charset="-120"/>
              </a:rPr>
              <a:t>If your organization runs SAP Build Process Automation, this is the shape of it.</a:t>
            </a:r>
            <a:endParaRPr lang="en-US" sz="1500" dirty="0"/>
          </a:p>
        </p:txBody>
      </p:sp>
      <p:sp>
        <p:nvSpPr>
          <p:cNvPr id="4" name="Shape 2"/>
          <p:cNvSpPr/>
          <p:nvPr/>
        </p:nvSpPr>
        <p:spPr>
          <a:xfrm>
            <a:off x="640080" y="1828800"/>
            <a:ext cx="5349240" cy="1828800"/>
          </a:xfrm>
          <a:prstGeom prst="roundRect">
            <a:avLst>
              <a:gd name="adj" fmla="val 6000"/>
            </a:avLst>
          </a:prstGeom>
          <a:solidFill>
            <a:srgbClr val="FFFFFF"/>
          </a:solidFill>
          <a:ln w="15875">
            <a:solidFill>
              <a:srgbClr val="0E7490"/>
            </a:solidFill>
            <a:prstDash val="solid"/>
          </a:ln>
        </p:spPr>
        <p:txBody>
          <a:bodyPr/>
          <a:lstStyle/>
          <a:p>
            <a:endParaRPr lang="en-US"/>
          </a:p>
        </p:txBody>
      </p:sp>
      <p:sp>
        <p:nvSpPr>
          <p:cNvPr id="5" name="Text 3"/>
          <p:cNvSpPr/>
          <p:nvPr/>
        </p:nvSpPr>
        <p:spPr>
          <a:xfrm>
            <a:off x="960120" y="2029968"/>
            <a:ext cx="4709160" cy="347472"/>
          </a:xfrm>
          <a:prstGeom prst="rect">
            <a:avLst/>
          </a:prstGeom>
          <a:noFill/>
          <a:ln/>
        </p:spPr>
        <p:txBody>
          <a:bodyPr wrap="square" lIns="0" tIns="0" rIns="0" bIns="0" rtlCol="0" anchor="ctr"/>
          <a:lstStyle/>
          <a:p>
            <a:pPr marL="0" indent="0">
              <a:buNone/>
            </a:pPr>
            <a:r>
              <a:rPr lang="en-US" sz="1650" b="1" dirty="0">
                <a:solidFill>
                  <a:srgbClr val="0A566C"/>
                </a:solidFill>
                <a:latin typeface="Arial" pitchFamily="34" charset="0"/>
                <a:ea typeface="Arial" pitchFamily="34" charset="-122"/>
                <a:cs typeface="Arial" pitchFamily="34" charset="-120"/>
              </a:rPr>
              <a:t>Monitoring, not transactions</a:t>
            </a:r>
            <a:endParaRPr lang="en-US" sz="1650" dirty="0"/>
          </a:p>
        </p:txBody>
      </p:sp>
      <p:sp>
        <p:nvSpPr>
          <p:cNvPr id="6" name="Text 4"/>
          <p:cNvSpPr/>
          <p:nvPr/>
        </p:nvSpPr>
        <p:spPr>
          <a:xfrm>
            <a:off x="960120" y="2432304"/>
            <a:ext cx="4709160" cy="1097280"/>
          </a:xfrm>
          <a:prstGeom prst="rect">
            <a:avLst/>
          </a:prstGeom>
          <a:noFill/>
          <a:ln/>
        </p:spPr>
        <p:txBody>
          <a:bodyPr wrap="square" lIns="0" tIns="0" rIns="0" bIns="0" rtlCol="0" anchor="ctr"/>
          <a:lstStyle/>
          <a:p>
            <a:pPr marL="0" indent="0">
              <a:lnSpc>
                <a:spcPts val="1700"/>
              </a:lnSpc>
              <a:buNone/>
            </a:pPr>
            <a:r>
              <a:rPr lang="en-US" sz="1250" dirty="0">
                <a:solidFill>
                  <a:srgbClr val="26303A"/>
                </a:solidFill>
                <a:latin typeface="Calibri" pitchFamily="34" charset="0"/>
                <a:ea typeface="Calibri" pitchFamily="34" charset="-122"/>
                <a:cs typeface="Calibri" pitchFamily="34" charset="-120"/>
              </a:rPr>
              <a:t>One page collecting events from deployed workflows and automation jobs, with interlinked views for Process and Workflow Instances, Automation Jobs, Visibility Scenarios, Business Rules and Triggers — reached through Work Zone tiles.</a:t>
            </a:r>
            <a:endParaRPr lang="en-US" sz="1250" dirty="0"/>
          </a:p>
        </p:txBody>
      </p:sp>
      <p:sp>
        <p:nvSpPr>
          <p:cNvPr id="7" name="Shape 5"/>
          <p:cNvSpPr/>
          <p:nvPr/>
        </p:nvSpPr>
        <p:spPr>
          <a:xfrm>
            <a:off x="6263640" y="1828800"/>
            <a:ext cx="5349240" cy="1828800"/>
          </a:xfrm>
          <a:prstGeom prst="roundRect">
            <a:avLst>
              <a:gd name="adj" fmla="val 6000"/>
            </a:avLst>
          </a:prstGeom>
          <a:solidFill>
            <a:srgbClr val="FFFFFF"/>
          </a:solidFill>
          <a:ln w="15875">
            <a:solidFill>
              <a:srgbClr val="0E7490"/>
            </a:solidFill>
            <a:prstDash val="solid"/>
          </a:ln>
        </p:spPr>
        <p:txBody>
          <a:bodyPr/>
          <a:lstStyle/>
          <a:p>
            <a:endParaRPr lang="en-US"/>
          </a:p>
        </p:txBody>
      </p:sp>
      <p:sp>
        <p:nvSpPr>
          <p:cNvPr id="8" name="Text 6"/>
          <p:cNvSpPr/>
          <p:nvPr/>
        </p:nvSpPr>
        <p:spPr>
          <a:xfrm>
            <a:off x="6583680" y="2029968"/>
            <a:ext cx="4709160" cy="347472"/>
          </a:xfrm>
          <a:prstGeom prst="rect">
            <a:avLst/>
          </a:prstGeom>
          <a:noFill/>
          <a:ln/>
        </p:spPr>
        <p:txBody>
          <a:bodyPr wrap="square" lIns="0" tIns="0" rIns="0" bIns="0" rtlCol="0" anchor="ctr"/>
          <a:lstStyle/>
          <a:p>
            <a:pPr marL="0" indent="0">
              <a:buNone/>
            </a:pPr>
            <a:r>
              <a:rPr lang="en-US" sz="1650" b="1" dirty="0">
                <a:solidFill>
                  <a:srgbClr val="0A566C"/>
                </a:solidFill>
                <a:latin typeface="Arial" pitchFamily="34" charset="0"/>
                <a:ea typeface="Arial" pitchFamily="34" charset="-122"/>
                <a:cs typeface="Arial" pitchFamily="34" charset="-120"/>
              </a:rPr>
              <a:t>Role collections, not PFCG</a:t>
            </a:r>
            <a:endParaRPr lang="en-US" sz="1650" dirty="0"/>
          </a:p>
        </p:txBody>
      </p:sp>
      <p:sp>
        <p:nvSpPr>
          <p:cNvPr id="9" name="Text 7"/>
          <p:cNvSpPr/>
          <p:nvPr/>
        </p:nvSpPr>
        <p:spPr>
          <a:xfrm>
            <a:off x="6583680" y="2432304"/>
            <a:ext cx="4709160" cy="1097280"/>
          </a:xfrm>
          <a:prstGeom prst="rect">
            <a:avLst/>
          </a:prstGeom>
          <a:noFill/>
          <a:ln/>
        </p:spPr>
        <p:txBody>
          <a:bodyPr wrap="square" lIns="0" tIns="0" rIns="0" bIns="0" rtlCol="0" anchor="ctr"/>
          <a:lstStyle/>
          <a:p>
            <a:pPr marL="0" indent="0">
              <a:lnSpc>
                <a:spcPts val="1700"/>
              </a:lnSpc>
              <a:buNone/>
            </a:pPr>
            <a:r>
              <a:rPr lang="en-US" sz="1250" dirty="0">
                <a:solidFill>
                  <a:srgbClr val="26303A"/>
                </a:solidFill>
                <a:latin typeface="Calibri" pitchFamily="34" charset="0"/>
                <a:ea typeface="Calibri" pitchFamily="34" charset="-122"/>
                <a:cs typeface="Calibri" pitchFamily="34" charset="-120"/>
              </a:rPr>
              <a:t>ProcessAutomationAdmin is full admin. ProcessAutomationDelegate is the interesting one: monitor instances and jobs, scoped to a project or environment, no right to create projects.</a:t>
            </a:r>
            <a:endParaRPr lang="en-US" sz="1250" dirty="0"/>
          </a:p>
        </p:txBody>
      </p:sp>
      <p:sp>
        <p:nvSpPr>
          <p:cNvPr id="10" name="Shape 8"/>
          <p:cNvSpPr/>
          <p:nvPr/>
        </p:nvSpPr>
        <p:spPr>
          <a:xfrm>
            <a:off x="640080" y="3794760"/>
            <a:ext cx="5349240" cy="1828800"/>
          </a:xfrm>
          <a:prstGeom prst="roundRect">
            <a:avLst>
              <a:gd name="adj" fmla="val 6000"/>
            </a:avLst>
          </a:prstGeom>
          <a:solidFill>
            <a:srgbClr val="FFFFFF"/>
          </a:solidFill>
          <a:ln w="15875">
            <a:solidFill>
              <a:srgbClr val="0E7490"/>
            </a:solidFill>
            <a:prstDash val="solid"/>
          </a:ln>
        </p:spPr>
        <p:txBody>
          <a:bodyPr/>
          <a:lstStyle/>
          <a:p>
            <a:endParaRPr lang="en-US"/>
          </a:p>
        </p:txBody>
      </p:sp>
      <p:sp>
        <p:nvSpPr>
          <p:cNvPr id="11" name="Text 9"/>
          <p:cNvSpPr/>
          <p:nvPr/>
        </p:nvSpPr>
        <p:spPr>
          <a:xfrm>
            <a:off x="960120" y="3995928"/>
            <a:ext cx="4709160" cy="347472"/>
          </a:xfrm>
          <a:prstGeom prst="rect">
            <a:avLst/>
          </a:prstGeom>
          <a:noFill/>
          <a:ln/>
        </p:spPr>
        <p:txBody>
          <a:bodyPr wrap="square" lIns="0" tIns="0" rIns="0" bIns="0" rtlCol="0" anchor="ctr"/>
          <a:lstStyle/>
          <a:p>
            <a:pPr marL="0" indent="0">
              <a:buNone/>
            </a:pPr>
            <a:r>
              <a:rPr lang="en-US" sz="1650" b="1" dirty="0">
                <a:solidFill>
                  <a:srgbClr val="0A566C"/>
                </a:solidFill>
                <a:latin typeface="Arial" pitchFamily="34" charset="0"/>
                <a:ea typeface="Arial" pitchFamily="34" charset="-122"/>
                <a:cs typeface="Arial" pitchFamily="34" charset="-120"/>
              </a:rPr>
              <a:t>Some functions are API-only</a:t>
            </a:r>
            <a:endParaRPr lang="en-US" sz="1650" dirty="0"/>
          </a:p>
        </p:txBody>
      </p:sp>
      <p:sp>
        <p:nvSpPr>
          <p:cNvPr id="12" name="Text 10"/>
          <p:cNvSpPr/>
          <p:nvPr/>
        </p:nvSpPr>
        <p:spPr>
          <a:xfrm>
            <a:off x="960120" y="4398264"/>
            <a:ext cx="4709160" cy="1097280"/>
          </a:xfrm>
          <a:prstGeom prst="rect">
            <a:avLst/>
          </a:prstGeom>
          <a:noFill/>
          <a:ln/>
        </p:spPr>
        <p:txBody>
          <a:bodyPr wrap="square" lIns="0" tIns="0" rIns="0" bIns="0" rtlCol="0" anchor="ctr"/>
          <a:lstStyle/>
          <a:p>
            <a:pPr marL="0" indent="0">
              <a:lnSpc>
                <a:spcPts val="1700"/>
              </a:lnSpc>
              <a:buNone/>
            </a:pPr>
            <a:r>
              <a:rPr lang="en-US" sz="1250" dirty="0">
                <a:solidFill>
                  <a:srgbClr val="26303A"/>
                </a:solidFill>
                <a:latin typeface="Calibri" pitchFamily="34" charset="0"/>
                <a:ea typeface="Calibri" pitchFamily="34" charset="-122"/>
                <a:cs typeface="Calibri" pitchFamily="34" charset="-120"/>
              </a:rPr>
              <a:t>The Monitor and Manage apps cover most of it, but certain tasks — cleanup in particular — exist only in the REST API. This is where “there's no transaction for that” first bites.</a:t>
            </a:r>
            <a:endParaRPr lang="en-US" sz="1250" dirty="0"/>
          </a:p>
        </p:txBody>
      </p:sp>
      <p:sp>
        <p:nvSpPr>
          <p:cNvPr id="13" name="Shape 11"/>
          <p:cNvSpPr/>
          <p:nvPr/>
        </p:nvSpPr>
        <p:spPr>
          <a:xfrm>
            <a:off x="6263640" y="3794760"/>
            <a:ext cx="5349240" cy="1828800"/>
          </a:xfrm>
          <a:prstGeom prst="roundRect">
            <a:avLst>
              <a:gd name="adj" fmla="val 6000"/>
            </a:avLst>
          </a:prstGeom>
          <a:solidFill>
            <a:srgbClr val="FFFFFF"/>
          </a:solidFill>
          <a:ln w="15875">
            <a:solidFill>
              <a:srgbClr val="0E7490"/>
            </a:solidFill>
            <a:prstDash val="solid"/>
          </a:ln>
        </p:spPr>
        <p:txBody>
          <a:bodyPr/>
          <a:lstStyle/>
          <a:p>
            <a:endParaRPr lang="en-US"/>
          </a:p>
        </p:txBody>
      </p:sp>
      <p:sp>
        <p:nvSpPr>
          <p:cNvPr id="14" name="Text 12"/>
          <p:cNvSpPr/>
          <p:nvPr/>
        </p:nvSpPr>
        <p:spPr>
          <a:xfrm>
            <a:off x="6583680" y="3995928"/>
            <a:ext cx="4709160" cy="347472"/>
          </a:xfrm>
          <a:prstGeom prst="rect">
            <a:avLst/>
          </a:prstGeom>
          <a:noFill/>
          <a:ln/>
        </p:spPr>
        <p:txBody>
          <a:bodyPr wrap="square" lIns="0" tIns="0" rIns="0" bIns="0" rtlCol="0" anchor="ctr"/>
          <a:lstStyle/>
          <a:p>
            <a:pPr marL="0" indent="0">
              <a:buNone/>
            </a:pPr>
            <a:r>
              <a:rPr lang="en-US" sz="1650" b="1" dirty="0">
                <a:solidFill>
                  <a:srgbClr val="0A566C"/>
                </a:solidFill>
                <a:latin typeface="Arial" pitchFamily="34" charset="0"/>
                <a:ea typeface="Arial" pitchFamily="34" charset="-122"/>
                <a:cs typeface="Arial" pitchFamily="34" charset="-120"/>
              </a:rPr>
              <a:t>Errors don't announce themselves</a:t>
            </a:r>
            <a:endParaRPr lang="en-US" sz="1650" dirty="0"/>
          </a:p>
        </p:txBody>
      </p:sp>
      <p:sp>
        <p:nvSpPr>
          <p:cNvPr id="15" name="Text 13"/>
          <p:cNvSpPr/>
          <p:nvPr/>
        </p:nvSpPr>
        <p:spPr>
          <a:xfrm>
            <a:off x="6583680" y="4398264"/>
            <a:ext cx="4709160" cy="1097280"/>
          </a:xfrm>
          <a:prstGeom prst="rect">
            <a:avLst/>
          </a:prstGeom>
          <a:noFill/>
          <a:ln/>
        </p:spPr>
        <p:txBody>
          <a:bodyPr wrap="square" lIns="0" tIns="0" rIns="0" bIns="0" rtlCol="0" anchor="ctr"/>
          <a:lstStyle/>
          <a:p>
            <a:pPr marL="0" indent="0">
              <a:lnSpc>
                <a:spcPts val="1700"/>
              </a:lnSpc>
              <a:buNone/>
            </a:pPr>
            <a:r>
              <a:rPr lang="en-US" sz="1250" dirty="0">
                <a:solidFill>
                  <a:srgbClr val="26303A"/>
                </a:solidFill>
                <a:latin typeface="Calibri" pitchFamily="34" charset="0"/>
                <a:ea typeface="Calibri" pitchFamily="34" charset="-122"/>
                <a:cs typeface="Calibri" pitchFamily="34" charset="-120"/>
              </a:rPr>
              <a:t>Nothing surfaces failures the way a stuck work item eventually did. You build the mechanism — Process Visibility actions, On Error nodes, Try/Catch.</a:t>
            </a:r>
            <a:endParaRPr lang="en-US" sz="1250" dirty="0"/>
          </a:p>
        </p:txBody>
      </p:sp>
      <p:sp>
        <p:nvSpPr>
          <p:cNvPr id="16" name="Shape 14"/>
          <p:cNvSpPr/>
          <p:nvPr/>
        </p:nvSpPr>
        <p:spPr>
          <a:xfrm>
            <a:off x="640080" y="5760720"/>
            <a:ext cx="10972800" cy="777240"/>
          </a:xfrm>
          <a:prstGeom prst="roundRect">
            <a:avLst>
              <a:gd name="adj" fmla="val 11765"/>
            </a:avLst>
          </a:prstGeom>
          <a:solidFill>
            <a:srgbClr val="0E7490"/>
          </a:solidFill>
          <a:ln w="12700">
            <a:solidFill>
              <a:srgbClr val="0E7490"/>
            </a:solidFill>
            <a:prstDash val="solid"/>
          </a:ln>
        </p:spPr>
        <p:txBody>
          <a:bodyPr/>
          <a:lstStyle/>
          <a:p>
            <a:endParaRPr lang="en-US"/>
          </a:p>
        </p:txBody>
      </p:sp>
      <p:sp>
        <p:nvSpPr>
          <p:cNvPr id="17" name="Text 15"/>
          <p:cNvSpPr/>
          <p:nvPr/>
        </p:nvSpPr>
        <p:spPr>
          <a:xfrm>
            <a:off x="960120" y="5934456"/>
            <a:ext cx="10332720" cy="457200"/>
          </a:xfrm>
          <a:prstGeom prst="rect">
            <a:avLst/>
          </a:prstGeom>
          <a:noFill/>
          <a:ln/>
        </p:spPr>
        <p:txBody>
          <a:bodyPr wrap="square" lIns="0" tIns="0" rIns="0" bIns="0" rtlCol="0" anchor="ctr"/>
          <a:lstStyle/>
          <a:p>
            <a:pPr marL="0" indent="0">
              <a:buNone/>
            </a:pPr>
            <a:r>
              <a:rPr lang="en-US" sz="1450" b="1" dirty="0">
                <a:solidFill>
                  <a:srgbClr val="FFFFFF"/>
                </a:solidFill>
                <a:latin typeface="Arial" pitchFamily="34" charset="0"/>
                <a:ea typeface="Arial" pitchFamily="34" charset="-122"/>
                <a:cs typeface="Arial" pitchFamily="34" charset="-120"/>
              </a:rPr>
              <a:t>Ask for ProcessAutomationDelegate rather than full admin. It's the right level, and asking signals you understand the governance model.</a:t>
            </a:r>
            <a:endParaRPr lang="en-US" sz="1450" dirty="0"/>
          </a:p>
        </p:txBody>
      </p:sp>
      <p:sp>
        <p:nvSpPr>
          <p:cNvPr id="18" name="Text 16"/>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B7885"/>
                </a:solidFill>
                <a:latin typeface="Calibri" pitchFamily="34" charset="0"/>
                <a:ea typeface="Calibri" pitchFamily="34" charset="-122"/>
                <a:cs typeface="Calibri" pitchFamily="34" charset="-120"/>
              </a:rPr>
              <a:t>4</a:t>
            </a:r>
            <a:endParaRPr lang="en-US" sz="1000" dirty="0"/>
          </a:p>
        </p:txBody>
      </p:sp>
      <p:pic>
        <p:nvPicPr>
          <p:cNvPr id="20" name="Picture 19" descr="The image depicts a monkey seated at a desk, typing on a laptop with a coffee cup on the table.&#10;&#10;AI-generated content may be incorrect.">
            <a:extLst>
              <a:ext uri="{FF2B5EF4-FFF2-40B4-BE49-F238E27FC236}">
                <a16:creationId xmlns:a16="http://schemas.microsoft.com/office/drawing/2014/main" id="{FA817BF4-EBA8-2C03-37C1-8951008ACF4B}"/>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6303A"/>
                </a:solidFill>
                <a:latin typeface="Arial" pitchFamily="34" charset="0"/>
                <a:ea typeface="Arial" pitchFamily="34" charset="-122"/>
                <a:cs typeface="Arial" pitchFamily="34" charset="-120"/>
              </a:rPr>
              <a:t>Phase 0 — find out what you actually have</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B7885"/>
                </a:solidFill>
                <a:latin typeface="Calibri" pitchFamily="34" charset="0"/>
                <a:ea typeface="Calibri" pitchFamily="34" charset="-122"/>
                <a:cs typeface="Calibri" pitchFamily="34" charset="-120"/>
              </a:rPr>
              <a:t>Two to four weeks. Everything downstream depends on it, and nobody has it written down.</a:t>
            </a:r>
            <a:endParaRPr lang="en-US" sz="1500" dirty="0"/>
          </a:p>
        </p:txBody>
      </p:sp>
      <p:sp>
        <p:nvSpPr>
          <p:cNvPr id="4" name="Shape 2"/>
          <p:cNvSpPr/>
          <p:nvPr/>
        </p:nvSpPr>
        <p:spPr>
          <a:xfrm>
            <a:off x="640080" y="1828800"/>
            <a:ext cx="5349240" cy="3108960"/>
          </a:xfrm>
          <a:prstGeom prst="roundRect">
            <a:avLst>
              <a:gd name="adj" fmla="val 3529"/>
            </a:avLst>
          </a:prstGeom>
          <a:solidFill>
            <a:srgbClr val="E1F1F6"/>
          </a:solidFill>
          <a:ln w="15875">
            <a:solidFill>
              <a:srgbClr val="0E7490"/>
            </a:solidFill>
            <a:prstDash val="solid"/>
          </a:ln>
        </p:spPr>
        <p:txBody>
          <a:bodyPr/>
          <a:lstStyle/>
          <a:p>
            <a:endParaRPr lang="en-US"/>
          </a:p>
        </p:txBody>
      </p:sp>
      <p:sp>
        <p:nvSpPr>
          <p:cNvPr id="5" name="Text 3"/>
          <p:cNvSpPr/>
          <p:nvPr/>
        </p:nvSpPr>
        <p:spPr>
          <a:xfrm>
            <a:off x="960120" y="2084832"/>
            <a:ext cx="4754880" cy="365760"/>
          </a:xfrm>
          <a:prstGeom prst="rect">
            <a:avLst/>
          </a:prstGeom>
          <a:noFill/>
          <a:ln/>
        </p:spPr>
        <p:txBody>
          <a:bodyPr wrap="square" lIns="0" tIns="0" rIns="0" bIns="0" rtlCol="0" anchor="ctr"/>
          <a:lstStyle/>
          <a:p>
            <a:pPr marL="0" indent="0">
              <a:buNone/>
            </a:pPr>
            <a:r>
              <a:rPr lang="en-US" sz="1900" b="1" dirty="0">
                <a:solidFill>
                  <a:srgbClr val="26303A"/>
                </a:solidFill>
                <a:latin typeface="Arial" pitchFamily="34" charset="0"/>
                <a:ea typeface="Arial" pitchFamily="34" charset="-122"/>
                <a:cs typeface="Arial" pitchFamily="34" charset="-120"/>
              </a:rPr>
              <a:t>The workflow inventory</a:t>
            </a:r>
            <a:endParaRPr lang="en-US" sz="1900" dirty="0"/>
          </a:p>
        </p:txBody>
      </p:sp>
      <p:sp>
        <p:nvSpPr>
          <p:cNvPr id="6" name="Text 4"/>
          <p:cNvSpPr/>
          <p:nvPr/>
        </p:nvSpPr>
        <p:spPr>
          <a:xfrm>
            <a:off x="960120" y="2487168"/>
            <a:ext cx="4754880" cy="274320"/>
          </a:xfrm>
          <a:prstGeom prst="rect">
            <a:avLst/>
          </a:prstGeom>
          <a:noFill/>
          <a:ln/>
        </p:spPr>
        <p:txBody>
          <a:bodyPr wrap="square" lIns="0" tIns="0" rIns="0" bIns="0" rtlCol="0" anchor="ctr"/>
          <a:lstStyle/>
          <a:p>
            <a:pPr marL="0" indent="0">
              <a:buNone/>
            </a:pPr>
            <a:r>
              <a:rPr lang="en-US" sz="1300" i="1" dirty="0">
                <a:solidFill>
                  <a:srgbClr val="0A566C"/>
                </a:solidFill>
                <a:latin typeface="Calibri" pitchFamily="34" charset="0"/>
                <a:ea typeface="Calibri" pitchFamily="34" charset="-122"/>
                <a:cs typeface="Calibri" pitchFamily="34" charset="-120"/>
              </a:rPr>
              <a:t>For every active process:</a:t>
            </a:r>
            <a:endParaRPr lang="en-US" sz="1300" dirty="0"/>
          </a:p>
        </p:txBody>
      </p:sp>
      <p:sp>
        <p:nvSpPr>
          <p:cNvPr id="7" name="Text 5"/>
          <p:cNvSpPr/>
          <p:nvPr/>
        </p:nvSpPr>
        <p:spPr>
          <a:xfrm>
            <a:off x="960120" y="2834640"/>
            <a:ext cx="4754880" cy="1920240"/>
          </a:xfrm>
          <a:prstGeom prst="rect">
            <a:avLst/>
          </a:prstGeom>
          <a:noFill/>
          <a:ln/>
        </p:spPr>
        <p:txBody>
          <a:bodyPr wrap="square" lIns="0" tIns="0" rIns="0" bIns="0" rtlCol="0" anchor="ctr"/>
          <a:lstStyle/>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Which world — classic, flexible, or SBPA?</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Who owns it in the business?</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When did it last run, how often does it error?</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Is there a documented restart procedure?</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If it broke tomorrow, who notices first?</a:t>
            </a:r>
            <a:endParaRPr lang="en-US" sz="1350" dirty="0"/>
          </a:p>
        </p:txBody>
      </p:sp>
      <p:sp>
        <p:nvSpPr>
          <p:cNvPr id="8" name="Shape 6"/>
          <p:cNvSpPr/>
          <p:nvPr/>
        </p:nvSpPr>
        <p:spPr>
          <a:xfrm>
            <a:off x="6263640" y="1828800"/>
            <a:ext cx="5349240" cy="3108960"/>
          </a:xfrm>
          <a:prstGeom prst="roundRect">
            <a:avLst>
              <a:gd name="adj" fmla="val 3529"/>
            </a:avLst>
          </a:prstGeom>
          <a:solidFill>
            <a:srgbClr val="FBF2DE"/>
          </a:solidFill>
          <a:ln w="15875">
            <a:solidFill>
              <a:srgbClr val="B8860F"/>
            </a:solidFill>
            <a:prstDash val="solid"/>
          </a:ln>
        </p:spPr>
        <p:txBody>
          <a:bodyPr/>
          <a:lstStyle/>
          <a:p>
            <a:endParaRPr lang="en-US"/>
          </a:p>
        </p:txBody>
      </p:sp>
      <p:sp>
        <p:nvSpPr>
          <p:cNvPr id="9" name="Text 7"/>
          <p:cNvSpPr/>
          <p:nvPr/>
        </p:nvSpPr>
        <p:spPr>
          <a:xfrm>
            <a:off x="6583680" y="2084832"/>
            <a:ext cx="4754880" cy="365760"/>
          </a:xfrm>
          <a:prstGeom prst="rect">
            <a:avLst/>
          </a:prstGeom>
          <a:noFill/>
          <a:ln/>
        </p:spPr>
        <p:txBody>
          <a:bodyPr wrap="square" lIns="0" tIns="0" rIns="0" bIns="0" rtlCol="0" anchor="ctr"/>
          <a:lstStyle/>
          <a:p>
            <a:pPr marL="0" indent="0">
              <a:buNone/>
            </a:pPr>
            <a:r>
              <a:rPr lang="en-US" sz="1900" b="1" dirty="0">
                <a:solidFill>
                  <a:srgbClr val="26303A"/>
                </a:solidFill>
                <a:latin typeface="Arial" pitchFamily="34" charset="0"/>
                <a:ea typeface="Arial" pitchFamily="34" charset="-122"/>
                <a:cs typeface="Arial" pitchFamily="34" charset="-120"/>
              </a:rPr>
              <a:t>The housekeeping position</a:t>
            </a:r>
            <a:endParaRPr lang="en-US" sz="1900" dirty="0"/>
          </a:p>
        </p:txBody>
      </p:sp>
      <p:sp>
        <p:nvSpPr>
          <p:cNvPr id="10" name="Text 8"/>
          <p:cNvSpPr/>
          <p:nvPr/>
        </p:nvSpPr>
        <p:spPr>
          <a:xfrm>
            <a:off x="6583680" y="2514600"/>
            <a:ext cx="4754880" cy="1371600"/>
          </a:xfrm>
          <a:prstGeom prst="rect">
            <a:avLst/>
          </a:prstGeom>
          <a:noFill/>
          <a:ln/>
        </p:spPr>
        <p:txBody>
          <a:bodyPr wrap="square" lIns="0" tIns="0" rIns="0" bIns="0" rtlCol="0" anchor="ctr"/>
          <a:lstStyle/>
          <a:p>
            <a:pPr marL="0" indent="0">
              <a:lnSpc>
                <a:spcPts val="2000"/>
              </a:lnSpc>
              <a:buNone/>
            </a:pPr>
            <a:r>
              <a:rPr lang="en-US" sz="1400" dirty="0">
                <a:solidFill>
                  <a:srgbClr val="26303A"/>
                </a:solidFill>
                <a:latin typeface="Calibri" pitchFamily="34" charset="0"/>
                <a:ea typeface="Calibri" pitchFamily="34" charset="-122"/>
                <a:cs typeface="Calibri" pitchFamily="34" charset="-120"/>
              </a:rPr>
              <a:t>Workflow tables start with SWW and grow very large in production. Find out how large yours are, whether archiving runs, and whether anyone has ever cleared the dead work items from a runaway job.</a:t>
            </a:r>
            <a:endParaRPr lang="en-US" sz="1400" dirty="0"/>
          </a:p>
        </p:txBody>
      </p:sp>
      <p:sp>
        <p:nvSpPr>
          <p:cNvPr id="11" name="Text 9"/>
          <p:cNvSpPr/>
          <p:nvPr/>
        </p:nvSpPr>
        <p:spPr>
          <a:xfrm>
            <a:off x="6583680" y="3977640"/>
            <a:ext cx="4754880" cy="822960"/>
          </a:xfrm>
          <a:prstGeom prst="rect">
            <a:avLst/>
          </a:prstGeom>
          <a:noFill/>
          <a:ln/>
        </p:spPr>
        <p:txBody>
          <a:bodyPr wrap="square" lIns="0" tIns="0" rIns="0" bIns="0" rtlCol="0" anchor="ctr"/>
          <a:lstStyle/>
          <a:p>
            <a:pPr marL="0" indent="0">
              <a:lnSpc>
                <a:spcPts val="1900"/>
              </a:lnSpc>
              <a:buNone/>
            </a:pPr>
            <a:r>
              <a:rPr lang="en-US" sz="1350" b="1" i="1" dirty="0">
                <a:solidFill>
                  <a:srgbClr val="7A5A0C"/>
                </a:solidFill>
                <a:latin typeface="Calibri" pitchFamily="34" charset="0"/>
                <a:ea typeface="Calibri" pitchFamily="34" charset="-122"/>
                <a:cs typeface="Calibri" pitchFamily="34" charset="-120"/>
              </a:rPr>
              <a:t>Two things fall out: a cost and performance argument management will listen to, and a real improvement you can deliver in weeks.</a:t>
            </a:r>
            <a:endParaRPr lang="en-US" sz="1350" dirty="0"/>
          </a:p>
        </p:txBody>
      </p:sp>
      <p:sp>
        <p:nvSpPr>
          <p:cNvPr id="12" name="Shape 10"/>
          <p:cNvSpPr/>
          <p:nvPr/>
        </p:nvSpPr>
        <p:spPr>
          <a:xfrm>
            <a:off x="640080" y="5303520"/>
            <a:ext cx="10972800" cy="777240"/>
          </a:xfrm>
          <a:prstGeom prst="roundRect">
            <a:avLst>
              <a:gd name="adj" fmla="val 11765"/>
            </a:avLst>
          </a:prstGeom>
          <a:solidFill>
            <a:srgbClr val="141330"/>
          </a:solidFill>
          <a:ln w="12700">
            <a:solidFill>
              <a:srgbClr val="141330"/>
            </a:solidFill>
            <a:prstDash val="solid"/>
          </a:ln>
        </p:spPr>
        <p:txBody>
          <a:bodyPr/>
          <a:lstStyle/>
          <a:p>
            <a:endParaRPr lang="en-US"/>
          </a:p>
        </p:txBody>
      </p:sp>
      <p:sp>
        <p:nvSpPr>
          <p:cNvPr id="13" name="Text 11"/>
          <p:cNvSpPr/>
          <p:nvPr/>
        </p:nvSpPr>
        <p:spPr>
          <a:xfrm>
            <a:off x="960120" y="5477256"/>
            <a:ext cx="10332720" cy="457200"/>
          </a:xfrm>
          <a:prstGeom prst="rect">
            <a:avLst/>
          </a:prstGeom>
          <a:noFill/>
          <a:ln/>
        </p:spPr>
        <p:txBody>
          <a:bodyPr wrap="square" lIns="0" tIns="0" rIns="0" bIns="0" rtlCol="0" anchor="ctr"/>
          <a:lstStyle/>
          <a:p>
            <a:pPr marL="0" indent="0">
              <a:buNone/>
            </a:pPr>
            <a:r>
              <a:rPr lang="en-US" sz="1500" b="1" dirty="0">
                <a:solidFill>
                  <a:srgbClr val="FFFFFF"/>
                </a:solidFill>
                <a:latin typeface="Arial" pitchFamily="34" charset="0"/>
                <a:ea typeface="Arial" pitchFamily="34" charset="-122"/>
                <a:cs typeface="Arial" pitchFamily="34" charset="-120"/>
              </a:rPr>
              <a:t>Deliverable: a one-page inventory and a housekeeping recommendation. This makes you the person who knows what's running.</a:t>
            </a:r>
            <a:endParaRPr lang="en-US" sz="1500" dirty="0"/>
          </a:p>
        </p:txBody>
      </p:sp>
      <p:sp>
        <p:nvSpPr>
          <p:cNvPr id="14" name="Text 12"/>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B7885"/>
                </a:solidFill>
                <a:latin typeface="Calibri" pitchFamily="34" charset="0"/>
                <a:ea typeface="Calibri" pitchFamily="34" charset="-122"/>
                <a:cs typeface="Calibri" pitchFamily="34" charset="-120"/>
              </a:rPr>
              <a:t>5</a:t>
            </a:r>
            <a:endParaRPr lang="en-US" sz="1000" dirty="0"/>
          </a:p>
        </p:txBody>
      </p:sp>
      <p:pic>
        <p:nvPicPr>
          <p:cNvPr id="16" name="Picture 15" descr="The image depicts a monkey seated at a desk, typing on a laptop with a coffee cup on the table.&#10;&#10;AI-generated content may be incorrect.">
            <a:extLst>
              <a:ext uri="{FF2B5EF4-FFF2-40B4-BE49-F238E27FC236}">
                <a16:creationId xmlns:a16="http://schemas.microsoft.com/office/drawing/2014/main" id="{4B5E1352-F6BB-55D2-3BB7-69F7E2EBBBFA}"/>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6303A"/>
                </a:solidFill>
                <a:latin typeface="Arial" pitchFamily="34" charset="0"/>
                <a:ea typeface="Arial" pitchFamily="34" charset="-122"/>
                <a:cs typeface="Arial" pitchFamily="34" charset="-120"/>
              </a:rPr>
              <a:t>Phases 1 and 2 — secure what you own</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B7885"/>
                </a:solidFill>
                <a:latin typeface="Calibri" pitchFamily="34" charset="0"/>
                <a:ea typeface="Calibri" pitchFamily="34" charset="-122"/>
                <a:cs typeface="Calibri" pitchFamily="34" charset="-120"/>
              </a:rPr>
              <a:t>Counterintuitive: shore up the classic estate before touching anything new.</a:t>
            </a:r>
            <a:endParaRPr lang="en-US" sz="1500" dirty="0"/>
          </a:p>
        </p:txBody>
      </p:sp>
      <p:sp>
        <p:nvSpPr>
          <p:cNvPr id="4" name="Shape 2"/>
          <p:cNvSpPr/>
          <p:nvPr/>
        </p:nvSpPr>
        <p:spPr>
          <a:xfrm>
            <a:off x="640080" y="1828800"/>
            <a:ext cx="5349240" cy="3977640"/>
          </a:xfrm>
          <a:prstGeom prst="roundRect">
            <a:avLst>
              <a:gd name="adj" fmla="val 2759"/>
            </a:avLst>
          </a:prstGeom>
          <a:solidFill>
            <a:srgbClr val="FFFFFF"/>
          </a:solidFill>
          <a:ln w="15875">
            <a:solidFill>
              <a:srgbClr val="0E7490"/>
            </a:solidFill>
            <a:prstDash val="solid"/>
          </a:ln>
        </p:spPr>
        <p:txBody>
          <a:bodyPr/>
          <a:lstStyle/>
          <a:p>
            <a:endParaRPr lang="en-US"/>
          </a:p>
        </p:txBody>
      </p:sp>
      <p:sp>
        <p:nvSpPr>
          <p:cNvPr id="5" name="Shape 3"/>
          <p:cNvSpPr/>
          <p:nvPr/>
        </p:nvSpPr>
        <p:spPr>
          <a:xfrm>
            <a:off x="960120" y="2084832"/>
            <a:ext cx="1371600" cy="384048"/>
          </a:xfrm>
          <a:prstGeom prst="roundRect">
            <a:avLst>
              <a:gd name="adj" fmla="val 23810"/>
            </a:avLst>
          </a:prstGeom>
          <a:solidFill>
            <a:srgbClr val="0E7490"/>
          </a:solidFill>
          <a:ln w="12700">
            <a:solidFill>
              <a:srgbClr val="0E7490"/>
            </a:solidFill>
            <a:prstDash val="solid"/>
          </a:ln>
        </p:spPr>
        <p:txBody>
          <a:bodyPr/>
          <a:lstStyle/>
          <a:p>
            <a:endParaRPr lang="en-US"/>
          </a:p>
        </p:txBody>
      </p:sp>
      <p:sp>
        <p:nvSpPr>
          <p:cNvPr id="6" name="Text 4"/>
          <p:cNvSpPr/>
          <p:nvPr/>
        </p:nvSpPr>
        <p:spPr>
          <a:xfrm>
            <a:off x="960120" y="2157984"/>
            <a:ext cx="1371600" cy="256032"/>
          </a:xfrm>
          <a:prstGeom prst="rect">
            <a:avLst/>
          </a:prstGeom>
          <a:noFill/>
          <a:ln/>
        </p:spPr>
        <p:txBody>
          <a:bodyPr wrap="square" lIns="0" tIns="0" rIns="0" bIns="0" rtlCol="0" anchor="ctr"/>
          <a:lstStyle/>
          <a:p>
            <a:pPr marL="0" indent="0" algn="ctr">
              <a:buNone/>
            </a:pPr>
            <a:r>
              <a:rPr lang="en-US" sz="1150" b="1" dirty="0">
                <a:solidFill>
                  <a:srgbClr val="FFFFFF"/>
                </a:solidFill>
                <a:latin typeface="Arial" pitchFamily="34" charset="0"/>
                <a:ea typeface="Arial" pitchFamily="34" charset="-122"/>
                <a:cs typeface="Arial" pitchFamily="34" charset="-120"/>
              </a:rPr>
              <a:t>PHASE 1</a:t>
            </a:r>
            <a:endParaRPr lang="en-US" sz="1150" dirty="0"/>
          </a:p>
        </p:txBody>
      </p:sp>
      <p:sp>
        <p:nvSpPr>
          <p:cNvPr id="7" name="Text 5"/>
          <p:cNvSpPr/>
          <p:nvPr/>
        </p:nvSpPr>
        <p:spPr>
          <a:xfrm>
            <a:off x="2468880" y="2157984"/>
            <a:ext cx="3200400" cy="256032"/>
          </a:xfrm>
          <a:prstGeom prst="rect">
            <a:avLst/>
          </a:prstGeom>
          <a:noFill/>
          <a:ln/>
        </p:spPr>
        <p:txBody>
          <a:bodyPr wrap="square" lIns="0" tIns="0" rIns="0" bIns="0" rtlCol="0" anchor="ctr"/>
          <a:lstStyle/>
          <a:p>
            <a:pPr marL="0" indent="0">
              <a:buNone/>
            </a:pPr>
            <a:r>
              <a:rPr lang="en-US" sz="1200" dirty="0">
                <a:solidFill>
                  <a:srgbClr val="6B7885"/>
                </a:solidFill>
                <a:latin typeface="Calibri" pitchFamily="34" charset="0"/>
                <a:ea typeface="Calibri" pitchFamily="34" charset="-122"/>
                <a:cs typeface="Calibri" pitchFamily="34" charset="-120"/>
              </a:rPr>
              <a:t>Months 1–3</a:t>
            </a:r>
            <a:endParaRPr lang="en-US" sz="1200" dirty="0"/>
          </a:p>
        </p:txBody>
      </p:sp>
      <p:sp>
        <p:nvSpPr>
          <p:cNvPr id="8" name="Text 6"/>
          <p:cNvSpPr/>
          <p:nvPr/>
        </p:nvSpPr>
        <p:spPr>
          <a:xfrm>
            <a:off x="960120" y="2606040"/>
            <a:ext cx="4709160" cy="365760"/>
          </a:xfrm>
          <a:prstGeom prst="rect">
            <a:avLst/>
          </a:prstGeom>
          <a:noFill/>
          <a:ln/>
        </p:spPr>
        <p:txBody>
          <a:bodyPr wrap="square" lIns="0" tIns="0" rIns="0" bIns="0" rtlCol="0" anchor="ctr"/>
          <a:lstStyle/>
          <a:p>
            <a:pPr marL="0" indent="0">
              <a:buNone/>
            </a:pPr>
            <a:r>
              <a:rPr lang="en-US" sz="1800" b="1" dirty="0">
                <a:solidFill>
                  <a:srgbClr val="26303A"/>
                </a:solidFill>
                <a:latin typeface="Arial" pitchFamily="34" charset="0"/>
                <a:ea typeface="Arial" pitchFamily="34" charset="-122"/>
                <a:cs typeface="Arial" pitchFamily="34" charset="-120"/>
              </a:rPr>
              <a:t>Secure the classic estate</a:t>
            </a:r>
            <a:endParaRPr lang="en-US" sz="1800" dirty="0"/>
          </a:p>
        </p:txBody>
      </p:sp>
      <p:sp>
        <p:nvSpPr>
          <p:cNvPr id="9" name="Text 7"/>
          <p:cNvSpPr/>
          <p:nvPr/>
        </p:nvSpPr>
        <p:spPr>
          <a:xfrm>
            <a:off x="960120" y="3063240"/>
            <a:ext cx="4709160" cy="1737360"/>
          </a:xfrm>
          <a:prstGeom prst="rect">
            <a:avLst/>
          </a:prstGeom>
          <a:noFill/>
          <a:ln/>
        </p:spPr>
        <p:txBody>
          <a:bodyPr wrap="square" lIns="0" tIns="0" rIns="0" bIns="0" rtlCol="0" anchor="ctr"/>
          <a:lstStyle/>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Document restart and exception procedures properly</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Establish a routine for stuck and errored items</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Get archiving and deletion onto a schedule</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Raise the SAP_WFRT issue if a conversion is coming</a:t>
            </a:r>
            <a:endParaRPr lang="en-US" sz="1350" dirty="0"/>
          </a:p>
        </p:txBody>
      </p:sp>
      <p:sp>
        <p:nvSpPr>
          <p:cNvPr id="10" name="Shape 8"/>
          <p:cNvSpPr/>
          <p:nvPr/>
        </p:nvSpPr>
        <p:spPr>
          <a:xfrm>
            <a:off x="960120" y="4892040"/>
            <a:ext cx="4709160" cy="777240"/>
          </a:xfrm>
          <a:prstGeom prst="roundRect">
            <a:avLst>
              <a:gd name="adj" fmla="val 11765"/>
            </a:avLst>
          </a:prstGeom>
          <a:solidFill>
            <a:srgbClr val="E1F1F6"/>
          </a:solidFill>
          <a:ln w="12700">
            <a:solidFill>
              <a:srgbClr val="0E7490"/>
            </a:solidFill>
            <a:prstDash val="solid"/>
          </a:ln>
        </p:spPr>
        <p:txBody>
          <a:bodyPr/>
          <a:lstStyle/>
          <a:p>
            <a:endParaRPr lang="en-US"/>
          </a:p>
        </p:txBody>
      </p:sp>
      <p:sp>
        <p:nvSpPr>
          <p:cNvPr id="11" name="Text 9"/>
          <p:cNvSpPr/>
          <p:nvPr/>
        </p:nvSpPr>
        <p:spPr>
          <a:xfrm>
            <a:off x="1143000" y="5010912"/>
            <a:ext cx="4343400" cy="548640"/>
          </a:xfrm>
          <a:prstGeom prst="rect">
            <a:avLst/>
          </a:prstGeom>
          <a:noFill/>
          <a:ln/>
        </p:spPr>
        <p:txBody>
          <a:bodyPr wrap="square" lIns="0" tIns="0" rIns="0" bIns="0" rtlCol="0" anchor="ctr"/>
          <a:lstStyle/>
          <a:p>
            <a:pPr marL="0" indent="0">
              <a:lnSpc>
                <a:spcPts val="1600"/>
              </a:lnSpc>
              <a:buNone/>
            </a:pPr>
            <a:r>
              <a:rPr lang="en-US" sz="1200" b="1" dirty="0">
                <a:solidFill>
                  <a:srgbClr val="0A566C"/>
                </a:solidFill>
                <a:latin typeface="Calibri" pitchFamily="34" charset="0"/>
                <a:ea typeface="Calibri" pitchFamily="34" charset="-122"/>
                <a:cs typeface="Calibri" pitchFamily="34" charset="-120"/>
              </a:rPr>
              <a:t>Deliverable: a written runbook. If you leave, someone can run this — which is what lets you move up rather than stay stuck.</a:t>
            </a:r>
            <a:endParaRPr lang="en-US" sz="1200" dirty="0"/>
          </a:p>
        </p:txBody>
      </p:sp>
      <p:sp>
        <p:nvSpPr>
          <p:cNvPr id="12" name="Shape 10"/>
          <p:cNvSpPr/>
          <p:nvPr/>
        </p:nvSpPr>
        <p:spPr>
          <a:xfrm>
            <a:off x="6263640" y="1828800"/>
            <a:ext cx="5349240" cy="3977640"/>
          </a:xfrm>
          <a:prstGeom prst="roundRect">
            <a:avLst>
              <a:gd name="adj" fmla="val 2759"/>
            </a:avLst>
          </a:prstGeom>
          <a:solidFill>
            <a:srgbClr val="FFFFFF"/>
          </a:solidFill>
          <a:ln w="15875">
            <a:solidFill>
              <a:srgbClr val="0E7490"/>
            </a:solidFill>
            <a:prstDash val="solid"/>
          </a:ln>
        </p:spPr>
        <p:txBody>
          <a:bodyPr/>
          <a:lstStyle/>
          <a:p>
            <a:endParaRPr lang="en-US"/>
          </a:p>
        </p:txBody>
      </p:sp>
      <p:sp>
        <p:nvSpPr>
          <p:cNvPr id="13" name="Shape 11"/>
          <p:cNvSpPr/>
          <p:nvPr/>
        </p:nvSpPr>
        <p:spPr>
          <a:xfrm>
            <a:off x="6583680" y="2084832"/>
            <a:ext cx="1371600" cy="384048"/>
          </a:xfrm>
          <a:prstGeom prst="roundRect">
            <a:avLst>
              <a:gd name="adj" fmla="val 23810"/>
            </a:avLst>
          </a:prstGeom>
          <a:solidFill>
            <a:srgbClr val="0E7490"/>
          </a:solidFill>
          <a:ln w="12700">
            <a:solidFill>
              <a:srgbClr val="0E7490"/>
            </a:solidFill>
            <a:prstDash val="solid"/>
          </a:ln>
        </p:spPr>
        <p:txBody>
          <a:bodyPr/>
          <a:lstStyle/>
          <a:p>
            <a:endParaRPr lang="en-US"/>
          </a:p>
        </p:txBody>
      </p:sp>
      <p:sp>
        <p:nvSpPr>
          <p:cNvPr id="14" name="Text 12"/>
          <p:cNvSpPr/>
          <p:nvPr/>
        </p:nvSpPr>
        <p:spPr>
          <a:xfrm>
            <a:off x="6583680" y="2157984"/>
            <a:ext cx="1371600" cy="256032"/>
          </a:xfrm>
          <a:prstGeom prst="rect">
            <a:avLst/>
          </a:prstGeom>
          <a:noFill/>
          <a:ln/>
        </p:spPr>
        <p:txBody>
          <a:bodyPr wrap="square" lIns="0" tIns="0" rIns="0" bIns="0" rtlCol="0" anchor="ctr"/>
          <a:lstStyle/>
          <a:p>
            <a:pPr marL="0" indent="0" algn="ctr">
              <a:buNone/>
            </a:pPr>
            <a:r>
              <a:rPr lang="en-US" sz="1150" b="1" dirty="0">
                <a:solidFill>
                  <a:srgbClr val="FFFFFF"/>
                </a:solidFill>
                <a:latin typeface="Arial" pitchFamily="34" charset="0"/>
                <a:ea typeface="Arial" pitchFamily="34" charset="-122"/>
                <a:cs typeface="Arial" pitchFamily="34" charset="-120"/>
              </a:rPr>
              <a:t>PHASE 2</a:t>
            </a:r>
            <a:endParaRPr lang="en-US" sz="1150" dirty="0"/>
          </a:p>
        </p:txBody>
      </p:sp>
      <p:sp>
        <p:nvSpPr>
          <p:cNvPr id="15" name="Text 13"/>
          <p:cNvSpPr/>
          <p:nvPr/>
        </p:nvSpPr>
        <p:spPr>
          <a:xfrm>
            <a:off x="8092440" y="2157984"/>
            <a:ext cx="3200400" cy="256032"/>
          </a:xfrm>
          <a:prstGeom prst="rect">
            <a:avLst/>
          </a:prstGeom>
          <a:noFill/>
          <a:ln/>
        </p:spPr>
        <p:txBody>
          <a:bodyPr wrap="square" lIns="0" tIns="0" rIns="0" bIns="0" rtlCol="0" anchor="ctr"/>
          <a:lstStyle/>
          <a:p>
            <a:pPr marL="0" indent="0">
              <a:buNone/>
            </a:pPr>
            <a:r>
              <a:rPr lang="en-US" sz="1200" dirty="0">
                <a:solidFill>
                  <a:srgbClr val="6B7885"/>
                </a:solidFill>
                <a:latin typeface="Calibri" pitchFamily="34" charset="0"/>
                <a:ea typeface="Calibri" pitchFamily="34" charset="-122"/>
                <a:cs typeface="Calibri" pitchFamily="34" charset="-120"/>
              </a:rPr>
              <a:t>Months 2–5</a:t>
            </a:r>
            <a:endParaRPr lang="en-US" sz="1200" dirty="0"/>
          </a:p>
        </p:txBody>
      </p:sp>
      <p:sp>
        <p:nvSpPr>
          <p:cNvPr id="16" name="Text 14"/>
          <p:cNvSpPr/>
          <p:nvPr/>
        </p:nvSpPr>
        <p:spPr>
          <a:xfrm>
            <a:off x="6583680" y="2606040"/>
            <a:ext cx="4709160" cy="365760"/>
          </a:xfrm>
          <a:prstGeom prst="rect">
            <a:avLst/>
          </a:prstGeom>
          <a:noFill/>
          <a:ln/>
        </p:spPr>
        <p:txBody>
          <a:bodyPr wrap="square" lIns="0" tIns="0" rIns="0" bIns="0" rtlCol="0" anchor="ctr"/>
          <a:lstStyle/>
          <a:p>
            <a:pPr marL="0" indent="0">
              <a:buNone/>
            </a:pPr>
            <a:r>
              <a:rPr lang="en-US" sz="1800" b="1" dirty="0">
                <a:solidFill>
                  <a:srgbClr val="26303A"/>
                </a:solidFill>
                <a:latin typeface="Arial" pitchFamily="34" charset="0"/>
                <a:ea typeface="Arial" pitchFamily="34" charset="-122"/>
                <a:cs typeface="Arial" pitchFamily="34" charset="-120"/>
              </a:rPr>
              <a:t>Move to the Fiori-era classic</a:t>
            </a:r>
            <a:endParaRPr lang="en-US" sz="1800" dirty="0"/>
          </a:p>
        </p:txBody>
      </p:sp>
      <p:sp>
        <p:nvSpPr>
          <p:cNvPr id="17" name="Text 15"/>
          <p:cNvSpPr/>
          <p:nvPr/>
        </p:nvSpPr>
        <p:spPr>
          <a:xfrm>
            <a:off x="6583680" y="3063240"/>
            <a:ext cx="4709160" cy="1737360"/>
          </a:xfrm>
          <a:prstGeom prst="rect">
            <a:avLst/>
          </a:prstGeom>
          <a:noFill/>
          <a:ln/>
        </p:spPr>
        <p:txBody>
          <a:bodyPr wrap="square" lIns="0" tIns="0" rIns="0" bIns="0" rtlCol="0" anchor="ctr"/>
          <a:lstStyle/>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My Inbox: configuration, task classification, substitution</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How Flexible Workflow scenarios are configured</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Reading SWI1 for flexible versus classic instances</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The diagnosis path for a task that isn't showing up</a:t>
            </a:r>
            <a:endParaRPr lang="en-US" sz="1350" dirty="0"/>
          </a:p>
        </p:txBody>
      </p:sp>
      <p:sp>
        <p:nvSpPr>
          <p:cNvPr id="18" name="Shape 16"/>
          <p:cNvSpPr/>
          <p:nvPr/>
        </p:nvSpPr>
        <p:spPr>
          <a:xfrm>
            <a:off x="6583680" y="4892040"/>
            <a:ext cx="4709160" cy="777240"/>
          </a:xfrm>
          <a:prstGeom prst="roundRect">
            <a:avLst>
              <a:gd name="adj" fmla="val 11765"/>
            </a:avLst>
          </a:prstGeom>
          <a:solidFill>
            <a:srgbClr val="E1F1F6"/>
          </a:solidFill>
          <a:ln w="12700">
            <a:solidFill>
              <a:srgbClr val="0E7490"/>
            </a:solidFill>
            <a:prstDash val="solid"/>
          </a:ln>
        </p:spPr>
        <p:txBody>
          <a:bodyPr/>
          <a:lstStyle/>
          <a:p>
            <a:endParaRPr lang="en-US"/>
          </a:p>
        </p:txBody>
      </p:sp>
      <p:sp>
        <p:nvSpPr>
          <p:cNvPr id="19" name="Text 17"/>
          <p:cNvSpPr/>
          <p:nvPr/>
        </p:nvSpPr>
        <p:spPr>
          <a:xfrm>
            <a:off x="6766560" y="5010912"/>
            <a:ext cx="4343400" cy="548640"/>
          </a:xfrm>
          <a:prstGeom prst="rect">
            <a:avLst/>
          </a:prstGeom>
          <a:noFill/>
          <a:ln/>
        </p:spPr>
        <p:txBody>
          <a:bodyPr wrap="square" lIns="0" tIns="0" rIns="0" bIns="0" rtlCol="0" anchor="ctr"/>
          <a:lstStyle/>
          <a:p>
            <a:pPr marL="0" indent="0">
              <a:lnSpc>
                <a:spcPts val="1600"/>
              </a:lnSpc>
              <a:buNone/>
            </a:pPr>
            <a:r>
              <a:rPr lang="en-US" sz="1200" b="1" dirty="0">
                <a:solidFill>
                  <a:srgbClr val="0A566C"/>
                </a:solidFill>
                <a:latin typeface="Calibri" pitchFamily="34" charset="0"/>
                <a:ea typeface="Calibri" pitchFamily="34" charset="-122"/>
                <a:cs typeface="Calibri" pitchFamily="34" charset="-120"/>
              </a:rPr>
              <a:t>Deliverable: the missing-task diagnosis sequence, shared. Small artifact, disproportionate value — it's the most common new ticket.</a:t>
            </a:r>
            <a:endParaRPr lang="en-US" sz="1200" dirty="0"/>
          </a:p>
        </p:txBody>
      </p:sp>
      <p:sp>
        <p:nvSpPr>
          <p:cNvPr id="20" name="Text 18"/>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B7885"/>
                </a:solidFill>
                <a:latin typeface="Calibri" pitchFamily="34" charset="0"/>
                <a:ea typeface="Calibri" pitchFamily="34" charset="-122"/>
                <a:cs typeface="Calibri" pitchFamily="34" charset="-120"/>
              </a:rPr>
              <a:t>6</a:t>
            </a:r>
            <a:endParaRPr lang="en-US" sz="1000" dirty="0"/>
          </a:p>
        </p:txBody>
      </p:sp>
      <p:pic>
        <p:nvPicPr>
          <p:cNvPr id="22" name="Picture 21" descr="The image depicts a monkey seated at a desk, typing on a laptop with a coffee cup on the table.&#10;&#10;AI-generated content may be incorrect.">
            <a:extLst>
              <a:ext uri="{FF2B5EF4-FFF2-40B4-BE49-F238E27FC236}">
                <a16:creationId xmlns:a16="http://schemas.microsoft.com/office/drawing/2014/main" id="{327A1DA5-B11B-249B-5B49-5A7A78E3ED22}"/>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6303A"/>
                </a:solidFill>
                <a:latin typeface="Arial" pitchFamily="34" charset="0"/>
                <a:ea typeface="Arial" pitchFamily="34" charset="-122"/>
                <a:cs typeface="Arial" pitchFamily="34" charset="-120"/>
              </a:rPr>
              <a:t>Phases 3 and 4 — cross over, then own it</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B7885"/>
                </a:solidFill>
                <a:latin typeface="Calibri" pitchFamily="34" charset="0"/>
                <a:ea typeface="Calibri" pitchFamily="34" charset="-122"/>
                <a:cs typeface="Calibri" pitchFamily="34" charset="-120"/>
              </a:rPr>
              <a:t>This is where the durable value is.</a:t>
            </a:r>
            <a:endParaRPr lang="en-US" sz="1500" dirty="0"/>
          </a:p>
        </p:txBody>
      </p:sp>
      <p:sp>
        <p:nvSpPr>
          <p:cNvPr id="4" name="Shape 2"/>
          <p:cNvSpPr/>
          <p:nvPr/>
        </p:nvSpPr>
        <p:spPr>
          <a:xfrm>
            <a:off x="640080" y="1828800"/>
            <a:ext cx="5349240" cy="3977640"/>
          </a:xfrm>
          <a:prstGeom prst="roundRect">
            <a:avLst>
              <a:gd name="adj" fmla="val 2759"/>
            </a:avLst>
          </a:prstGeom>
          <a:solidFill>
            <a:srgbClr val="FFFFFF"/>
          </a:solidFill>
          <a:ln w="19050">
            <a:solidFill>
              <a:srgbClr val="0E7490"/>
            </a:solidFill>
            <a:prstDash val="solid"/>
          </a:ln>
        </p:spPr>
        <p:txBody>
          <a:bodyPr/>
          <a:lstStyle/>
          <a:p>
            <a:endParaRPr lang="en-US"/>
          </a:p>
        </p:txBody>
      </p:sp>
      <p:sp>
        <p:nvSpPr>
          <p:cNvPr id="5" name="Shape 3"/>
          <p:cNvSpPr/>
          <p:nvPr/>
        </p:nvSpPr>
        <p:spPr>
          <a:xfrm>
            <a:off x="960120" y="2084832"/>
            <a:ext cx="1371600" cy="384048"/>
          </a:xfrm>
          <a:prstGeom prst="roundRect">
            <a:avLst>
              <a:gd name="adj" fmla="val 23810"/>
            </a:avLst>
          </a:prstGeom>
          <a:solidFill>
            <a:srgbClr val="0E7490"/>
          </a:solidFill>
          <a:ln w="12700">
            <a:solidFill>
              <a:srgbClr val="0E7490"/>
            </a:solidFill>
            <a:prstDash val="solid"/>
          </a:ln>
        </p:spPr>
        <p:txBody>
          <a:bodyPr/>
          <a:lstStyle/>
          <a:p>
            <a:endParaRPr lang="en-US"/>
          </a:p>
        </p:txBody>
      </p:sp>
      <p:sp>
        <p:nvSpPr>
          <p:cNvPr id="6" name="Text 4"/>
          <p:cNvSpPr/>
          <p:nvPr/>
        </p:nvSpPr>
        <p:spPr>
          <a:xfrm>
            <a:off x="960120" y="2157984"/>
            <a:ext cx="1371600" cy="256032"/>
          </a:xfrm>
          <a:prstGeom prst="rect">
            <a:avLst/>
          </a:prstGeom>
          <a:noFill/>
          <a:ln/>
        </p:spPr>
        <p:txBody>
          <a:bodyPr wrap="square" lIns="0" tIns="0" rIns="0" bIns="0" rtlCol="0" anchor="ctr"/>
          <a:lstStyle/>
          <a:p>
            <a:pPr marL="0" indent="0" algn="ctr">
              <a:buNone/>
            </a:pPr>
            <a:r>
              <a:rPr lang="en-US" sz="1150" b="1" dirty="0">
                <a:solidFill>
                  <a:srgbClr val="FFFFFF"/>
                </a:solidFill>
                <a:latin typeface="Arial" pitchFamily="34" charset="0"/>
                <a:ea typeface="Arial" pitchFamily="34" charset="-122"/>
                <a:cs typeface="Arial" pitchFamily="34" charset="-120"/>
              </a:rPr>
              <a:t>PHASE 3</a:t>
            </a:r>
            <a:endParaRPr lang="en-US" sz="1150" dirty="0"/>
          </a:p>
        </p:txBody>
      </p:sp>
      <p:sp>
        <p:nvSpPr>
          <p:cNvPr id="7" name="Text 5"/>
          <p:cNvSpPr/>
          <p:nvPr/>
        </p:nvSpPr>
        <p:spPr>
          <a:xfrm>
            <a:off x="2468880" y="2157984"/>
            <a:ext cx="3200400" cy="256032"/>
          </a:xfrm>
          <a:prstGeom prst="rect">
            <a:avLst/>
          </a:prstGeom>
          <a:noFill/>
          <a:ln/>
        </p:spPr>
        <p:txBody>
          <a:bodyPr wrap="square" lIns="0" tIns="0" rIns="0" bIns="0" rtlCol="0" anchor="ctr"/>
          <a:lstStyle/>
          <a:p>
            <a:pPr marL="0" indent="0">
              <a:buNone/>
            </a:pPr>
            <a:r>
              <a:rPr lang="en-US" sz="1200" dirty="0">
                <a:solidFill>
                  <a:srgbClr val="6B7885"/>
                </a:solidFill>
                <a:latin typeface="Calibri" pitchFamily="34" charset="0"/>
                <a:ea typeface="Calibri" pitchFamily="34" charset="-122"/>
                <a:cs typeface="Calibri" pitchFamily="34" charset="-120"/>
              </a:rPr>
              <a:t>Months 4–9</a:t>
            </a:r>
            <a:endParaRPr lang="en-US" sz="1200" dirty="0"/>
          </a:p>
        </p:txBody>
      </p:sp>
      <p:sp>
        <p:nvSpPr>
          <p:cNvPr id="8" name="Text 6"/>
          <p:cNvSpPr/>
          <p:nvPr/>
        </p:nvSpPr>
        <p:spPr>
          <a:xfrm>
            <a:off x="960120" y="2606040"/>
            <a:ext cx="4709160" cy="365760"/>
          </a:xfrm>
          <a:prstGeom prst="rect">
            <a:avLst/>
          </a:prstGeom>
          <a:noFill/>
          <a:ln/>
        </p:spPr>
        <p:txBody>
          <a:bodyPr wrap="square" lIns="0" tIns="0" rIns="0" bIns="0" rtlCol="0" anchor="ctr"/>
          <a:lstStyle/>
          <a:p>
            <a:pPr marL="0" indent="0">
              <a:buNone/>
            </a:pPr>
            <a:r>
              <a:rPr lang="en-US" sz="1800" b="1" dirty="0">
                <a:solidFill>
                  <a:srgbClr val="26303A"/>
                </a:solidFill>
                <a:latin typeface="Arial" pitchFamily="34" charset="0"/>
                <a:ea typeface="Arial" pitchFamily="34" charset="-122"/>
                <a:cs typeface="Arial" pitchFamily="34" charset="-120"/>
              </a:rPr>
              <a:t>Become an SBPA operator</a:t>
            </a:r>
            <a:endParaRPr lang="en-US" sz="1800" dirty="0"/>
          </a:p>
        </p:txBody>
      </p:sp>
      <p:sp>
        <p:nvSpPr>
          <p:cNvPr id="9" name="Text 7"/>
          <p:cNvSpPr/>
          <p:nvPr/>
        </p:nvSpPr>
        <p:spPr>
          <a:xfrm>
            <a:off x="960120" y="3063240"/>
            <a:ext cx="4709160" cy="1737360"/>
          </a:xfrm>
          <a:prstGeom prst="rect">
            <a:avLst/>
          </a:prstGeom>
          <a:noFill/>
          <a:ln/>
        </p:spPr>
        <p:txBody>
          <a:bodyPr wrap="square" lIns="0" tIns="0" rIns="0" bIns="0" rtlCol="0" anchor="ctr"/>
          <a:lstStyle/>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Get assigned ProcessAutomationDelegate — ask for it</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Learn the Monitoring views until they're as familiar as SWI1</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Find the API-only functions and get comfortable calling them</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Build one exception-handling pattern that notifies you</a:t>
            </a:r>
            <a:endParaRPr lang="en-US" sz="1350" dirty="0"/>
          </a:p>
        </p:txBody>
      </p:sp>
      <p:sp>
        <p:nvSpPr>
          <p:cNvPr id="10" name="Shape 8"/>
          <p:cNvSpPr/>
          <p:nvPr/>
        </p:nvSpPr>
        <p:spPr>
          <a:xfrm>
            <a:off x="960120" y="4892040"/>
            <a:ext cx="4709160" cy="777240"/>
          </a:xfrm>
          <a:prstGeom prst="roundRect">
            <a:avLst>
              <a:gd name="adj" fmla="val 11765"/>
            </a:avLst>
          </a:prstGeom>
          <a:solidFill>
            <a:srgbClr val="E1F1F6"/>
          </a:solidFill>
          <a:ln w="12700">
            <a:solidFill>
              <a:srgbClr val="0E7490"/>
            </a:solidFill>
            <a:prstDash val="solid"/>
          </a:ln>
        </p:spPr>
        <p:txBody>
          <a:bodyPr/>
          <a:lstStyle/>
          <a:p>
            <a:endParaRPr lang="en-US"/>
          </a:p>
        </p:txBody>
      </p:sp>
      <p:sp>
        <p:nvSpPr>
          <p:cNvPr id="11" name="Text 9"/>
          <p:cNvSpPr/>
          <p:nvPr/>
        </p:nvSpPr>
        <p:spPr>
          <a:xfrm>
            <a:off x="1143000" y="5010912"/>
            <a:ext cx="4343400" cy="548640"/>
          </a:xfrm>
          <a:prstGeom prst="rect">
            <a:avLst/>
          </a:prstGeom>
          <a:noFill/>
          <a:ln/>
        </p:spPr>
        <p:txBody>
          <a:bodyPr wrap="square" lIns="0" tIns="0" rIns="0" bIns="0" rtlCol="0" anchor="ctr"/>
          <a:lstStyle/>
          <a:p>
            <a:pPr marL="0" indent="0">
              <a:lnSpc>
                <a:spcPts val="1600"/>
              </a:lnSpc>
              <a:buNone/>
            </a:pPr>
            <a:r>
              <a:rPr lang="en-US" sz="1200" b="1" dirty="0">
                <a:solidFill>
                  <a:srgbClr val="0A566C"/>
                </a:solidFill>
                <a:latin typeface="Calibri" pitchFamily="34" charset="0"/>
                <a:ea typeface="Calibri" pitchFamily="34" charset="-122"/>
                <a:cs typeface="Calibri" pitchFamily="34" charset="-120"/>
              </a:rPr>
              <a:t>Deliverable: you can answer “what's the state of that instance” regardless of engine. Almost nobody occupies that seat.</a:t>
            </a:r>
            <a:endParaRPr lang="en-US" sz="1200" dirty="0"/>
          </a:p>
        </p:txBody>
      </p:sp>
      <p:sp>
        <p:nvSpPr>
          <p:cNvPr id="12" name="Shape 10"/>
          <p:cNvSpPr/>
          <p:nvPr/>
        </p:nvSpPr>
        <p:spPr>
          <a:xfrm>
            <a:off x="6263640" y="1828800"/>
            <a:ext cx="5349240" cy="3977640"/>
          </a:xfrm>
          <a:prstGeom prst="roundRect">
            <a:avLst>
              <a:gd name="adj" fmla="val 2759"/>
            </a:avLst>
          </a:prstGeom>
          <a:solidFill>
            <a:srgbClr val="FFFFFF"/>
          </a:solidFill>
          <a:ln w="19050">
            <a:solidFill>
              <a:srgbClr val="0A566C"/>
            </a:solidFill>
            <a:prstDash val="solid"/>
          </a:ln>
        </p:spPr>
        <p:txBody>
          <a:bodyPr/>
          <a:lstStyle/>
          <a:p>
            <a:endParaRPr lang="en-US"/>
          </a:p>
        </p:txBody>
      </p:sp>
      <p:sp>
        <p:nvSpPr>
          <p:cNvPr id="13" name="Shape 11"/>
          <p:cNvSpPr/>
          <p:nvPr/>
        </p:nvSpPr>
        <p:spPr>
          <a:xfrm>
            <a:off x="6583680" y="2084832"/>
            <a:ext cx="1371600" cy="384048"/>
          </a:xfrm>
          <a:prstGeom prst="roundRect">
            <a:avLst>
              <a:gd name="adj" fmla="val 23810"/>
            </a:avLst>
          </a:prstGeom>
          <a:solidFill>
            <a:srgbClr val="0A566C"/>
          </a:solidFill>
          <a:ln w="12700">
            <a:solidFill>
              <a:srgbClr val="0A566C"/>
            </a:solidFill>
            <a:prstDash val="solid"/>
          </a:ln>
        </p:spPr>
        <p:txBody>
          <a:bodyPr/>
          <a:lstStyle/>
          <a:p>
            <a:endParaRPr lang="en-US"/>
          </a:p>
        </p:txBody>
      </p:sp>
      <p:sp>
        <p:nvSpPr>
          <p:cNvPr id="14" name="Text 12"/>
          <p:cNvSpPr/>
          <p:nvPr/>
        </p:nvSpPr>
        <p:spPr>
          <a:xfrm>
            <a:off x="6583680" y="2157984"/>
            <a:ext cx="1371600" cy="256032"/>
          </a:xfrm>
          <a:prstGeom prst="rect">
            <a:avLst/>
          </a:prstGeom>
          <a:noFill/>
          <a:ln/>
        </p:spPr>
        <p:txBody>
          <a:bodyPr wrap="square" lIns="0" tIns="0" rIns="0" bIns="0" rtlCol="0" anchor="ctr"/>
          <a:lstStyle/>
          <a:p>
            <a:pPr marL="0" indent="0" algn="ctr">
              <a:buNone/>
            </a:pPr>
            <a:r>
              <a:rPr lang="en-US" sz="1150" b="1" dirty="0">
                <a:solidFill>
                  <a:srgbClr val="FFFFFF"/>
                </a:solidFill>
                <a:latin typeface="Arial" pitchFamily="34" charset="0"/>
                <a:ea typeface="Arial" pitchFamily="34" charset="-122"/>
                <a:cs typeface="Arial" pitchFamily="34" charset="-120"/>
              </a:rPr>
              <a:t>PHASE 4</a:t>
            </a:r>
            <a:endParaRPr lang="en-US" sz="1150" dirty="0"/>
          </a:p>
        </p:txBody>
      </p:sp>
      <p:sp>
        <p:nvSpPr>
          <p:cNvPr id="15" name="Text 13"/>
          <p:cNvSpPr/>
          <p:nvPr/>
        </p:nvSpPr>
        <p:spPr>
          <a:xfrm>
            <a:off x="8092440" y="2157984"/>
            <a:ext cx="3200400" cy="256032"/>
          </a:xfrm>
          <a:prstGeom prst="rect">
            <a:avLst/>
          </a:prstGeom>
          <a:noFill/>
          <a:ln/>
        </p:spPr>
        <p:txBody>
          <a:bodyPr wrap="square" lIns="0" tIns="0" rIns="0" bIns="0" rtlCol="0" anchor="ctr"/>
          <a:lstStyle/>
          <a:p>
            <a:pPr marL="0" indent="0">
              <a:buNone/>
            </a:pPr>
            <a:r>
              <a:rPr lang="en-US" sz="1200" dirty="0">
                <a:solidFill>
                  <a:srgbClr val="6B7885"/>
                </a:solidFill>
                <a:latin typeface="Calibri" pitchFamily="34" charset="0"/>
                <a:ea typeface="Calibri" pitchFamily="34" charset="-122"/>
                <a:cs typeface="Calibri" pitchFamily="34" charset="-120"/>
              </a:rPr>
              <a:t>Months 8–15</a:t>
            </a:r>
            <a:endParaRPr lang="en-US" sz="1200" dirty="0"/>
          </a:p>
        </p:txBody>
      </p:sp>
      <p:sp>
        <p:nvSpPr>
          <p:cNvPr id="16" name="Text 14"/>
          <p:cNvSpPr/>
          <p:nvPr/>
        </p:nvSpPr>
        <p:spPr>
          <a:xfrm>
            <a:off x="6583680" y="2606040"/>
            <a:ext cx="4709160" cy="365760"/>
          </a:xfrm>
          <a:prstGeom prst="rect">
            <a:avLst/>
          </a:prstGeom>
          <a:noFill/>
          <a:ln/>
        </p:spPr>
        <p:txBody>
          <a:bodyPr wrap="square" lIns="0" tIns="0" rIns="0" bIns="0" rtlCol="0" anchor="ctr"/>
          <a:lstStyle/>
          <a:p>
            <a:pPr marL="0" indent="0">
              <a:buNone/>
            </a:pPr>
            <a:r>
              <a:rPr lang="en-US" sz="1800" b="1" dirty="0">
                <a:solidFill>
                  <a:srgbClr val="26303A"/>
                </a:solidFill>
                <a:latin typeface="Arial" pitchFamily="34" charset="0"/>
                <a:ea typeface="Arial" pitchFamily="34" charset="-122"/>
                <a:cs typeface="Arial" pitchFamily="34" charset="-120"/>
              </a:rPr>
              <a:t>Own governance and observability</a:t>
            </a:r>
            <a:endParaRPr lang="en-US" sz="1800" dirty="0"/>
          </a:p>
        </p:txBody>
      </p:sp>
      <p:sp>
        <p:nvSpPr>
          <p:cNvPr id="17" name="Text 15"/>
          <p:cNvSpPr/>
          <p:nvPr/>
        </p:nvSpPr>
        <p:spPr>
          <a:xfrm>
            <a:off x="6583680" y="3063240"/>
            <a:ext cx="4709160" cy="1737360"/>
          </a:xfrm>
          <a:prstGeom prst="rect">
            <a:avLst/>
          </a:prstGeom>
          <a:noFill/>
          <a:ln/>
        </p:spPr>
        <p:txBody>
          <a:bodyPr wrap="square" lIns="0" tIns="0" rIns="0" bIns="0" rtlCol="0" anchor="ctr"/>
          <a:lstStyle/>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Design the role and environment model</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Establish audit trails for automated decisions</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Define where autonomy is permitted, in writing</a:t>
            </a:r>
            <a:endParaRPr lang="en-US" sz="1350" dirty="0"/>
          </a:p>
          <a:p>
            <a:pPr marL="342900" indent="-342900">
              <a:spcAft>
                <a:spcPts val="1000"/>
              </a:spcAft>
              <a:buSzPct val="100000"/>
              <a:buChar char="•"/>
            </a:pPr>
            <a:r>
              <a:rPr lang="en-US" sz="1350" dirty="0">
                <a:solidFill>
                  <a:srgbClr val="26303A"/>
                </a:solidFill>
                <a:latin typeface="Calibri" pitchFamily="34" charset="0"/>
                <a:ea typeface="Calibri" pitchFamily="34" charset="-122"/>
                <a:cs typeface="Calibri" pitchFamily="34" charset="-120"/>
              </a:rPr>
              <a:t>Connect workflow monitoring into Cloud ALM</a:t>
            </a:r>
            <a:endParaRPr lang="en-US" sz="1350" dirty="0"/>
          </a:p>
        </p:txBody>
      </p:sp>
      <p:sp>
        <p:nvSpPr>
          <p:cNvPr id="18" name="Shape 16"/>
          <p:cNvSpPr/>
          <p:nvPr/>
        </p:nvSpPr>
        <p:spPr>
          <a:xfrm>
            <a:off x="6583680" y="4892040"/>
            <a:ext cx="4709160" cy="777240"/>
          </a:xfrm>
          <a:prstGeom prst="roundRect">
            <a:avLst>
              <a:gd name="adj" fmla="val 11765"/>
            </a:avLst>
          </a:prstGeom>
          <a:solidFill>
            <a:srgbClr val="E1F1F6"/>
          </a:solidFill>
          <a:ln w="12700">
            <a:solidFill>
              <a:srgbClr val="0A566C"/>
            </a:solidFill>
            <a:prstDash val="solid"/>
          </a:ln>
        </p:spPr>
        <p:txBody>
          <a:bodyPr/>
          <a:lstStyle/>
          <a:p>
            <a:endParaRPr lang="en-US"/>
          </a:p>
        </p:txBody>
      </p:sp>
      <p:sp>
        <p:nvSpPr>
          <p:cNvPr id="19" name="Text 17"/>
          <p:cNvSpPr/>
          <p:nvPr/>
        </p:nvSpPr>
        <p:spPr>
          <a:xfrm>
            <a:off x="6766560" y="5010912"/>
            <a:ext cx="4343400" cy="548640"/>
          </a:xfrm>
          <a:prstGeom prst="rect">
            <a:avLst/>
          </a:prstGeom>
          <a:noFill/>
          <a:ln/>
        </p:spPr>
        <p:txBody>
          <a:bodyPr wrap="square" lIns="0" tIns="0" rIns="0" bIns="0" rtlCol="0" anchor="ctr"/>
          <a:lstStyle/>
          <a:p>
            <a:pPr marL="0" indent="0">
              <a:lnSpc>
                <a:spcPts val="1600"/>
              </a:lnSpc>
              <a:buNone/>
            </a:pPr>
            <a:r>
              <a:rPr lang="en-US" sz="1200" b="1" dirty="0">
                <a:solidFill>
                  <a:srgbClr val="0A566C"/>
                </a:solidFill>
                <a:latin typeface="Calibri" pitchFamily="34" charset="0"/>
                <a:ea typeface="Calibri" pitchFamily="34" charset="-122"/>
                <a:cs typeface="Calibri" pitchFamily="34" charset="-120"/>
              </a:rPr>
              <a:t>Deliverable: a governance document that survives your absence, and a seat where automation decisions get made.</a:t>
            </a:r>
            <a:endParaRPr lang="en-US" sz="1200" dirty="0"/>
          </a:p>
        </p:txBody>
      </p:sp>
      <p:sp>
        <p:nvSpPr>
          <p:cNvPr id="20" name="Text 18"/>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B7885"/>
                </a:solidFill>
                <a:latin typeface="Calibri" pitchFamily="34" charset="0"/>
                <a:ea typeface="Calibri" pitchFamily="34" charset="-122"/>
                <a:cs typeface="Calibri" pitchFamily="34" charset="-120"/>
              </a:rPr>
              <a:t>7</a:t>
            </a:r>
            <a:endParaRPr lang="en-US" sz="1000" dirty="0"/>
          </a:p>
        </p:txBody>
      </p:sp>
      <p:pic>
        <p:nvPicPr>
          <p:cNvPr id="22" name="Picture 21" descr="The image depicts a monkey seated at a desk, typing on a laptop with a coffee cup on the table.&#10;&#10;AI-generated content may be incorrect.">
            <a:extLst>
              <a:ext uri="{FF2B5EF4-FFF2-40B4-BE49-F238E27FC236}">
                <a16:creationId xmlns:a16="http://schemas.microsoft.com/office/drawing/2014/main" id="{B641006F-2F3B-0A83-97E3-B5C1F77A7FC9}"/>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6303A"/>
                </a:solidFill>
                <a:latin typeface="Arial" pitchFamily="34" charset="0"/>
                <a:ea typeface="Arial" pitchFamily="34" charset="-122"/>
                <a:cs typeface="Arial" pitchFamily="34" charset="-120"/>
              </a:rPr>
              <a:t>The skills map</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B7885"/>
                </a:solidFill>
                <a:latin typeface="Calibri" pitchFamily="34" charset="0"/>
                <a:ea typeface="Calibri" pitchFamily="34" charset="-122"/>
                <a:cs typeface="Calibri" pitchFamily="34" charset="-120"/>
              </a:rPr>
              <a:t>Four categories. Only one of them is bad news.</a:t>
            </a:r>
            <a:endParaRPr lang="en-US" sz="1500" dirty="0"/>
          </a:p>
        </p:txBody>
      </p:sp>
      <p:sp>
        <p:nvSpPr>
          <p:cNvPr id="4" name="Shape 2"/>
          <p:cNvSpPr/>
          <p:nvPr/>
        </p:nvSpPr>
        <p:spPr>
          <a:xfrm>
            <a:off x="640080" y="1828800"/>
            <a:ext cx="5349240" cy="2011680"/>
          </a:xfrm>
          <a:prstGeom prst="roundRect">
            <a:avLst>
              <a:gd name="adj" fmla="val 5455"/>
            </a:avLst>
          </a:prstGeom>
          <a:solidFill>
            <a:srgbClr val="E1F1F6"/>
          </a:solidFill>
          <a:ln w="15875">
            <a:solidFill>
              <a:srgbClr val="0E7490"/>
            </a:solidFill>
            <a:prstDash val="solid"/>
          </a:ln>
        </p:spPr>
        <p:txBody>
          <a:bodyPr/>
          <a:lstStyle/>
          <a:p>
            <a:endParaRPr lang="en-US"/>
          </a:p>
        </p:txBody>
      </p:sp>
      <p:sp>
        <p:nvSpPr>
          <p:cNvPr id="5" name="Text 3"/>
          <p:cNvSpPr/>
          <p:nvPr/>
        </p:nvSpPr>
        <p:spPr>
          <a:xfrm>
            <a:off x="960120" y="2029968"/>
            <a:ext cx="4709160" cy="274320"/>
          </a:xfrm>
          <a:prstGeom prst="rect">
            <a:avLst/>
          </a:prstGeom>
          <a:noFill/>
          <a:ln/>
        </p:spPr>
        <p:txBody>
          <a:bodyPr wrap="square" lIns="0" tIns="0" rIns="0" bIns="0" rtlCol="0" anchor="ctr"/>
          <a:lstStyle/>
          <a:p>
            <a:pPr marL="0" indent="0">
              <a:buNone/>
            </a:pPr>
            <a:r>
              <a:rPr lang="en-US" sz="1100" b="1" kern="0" spc="200" dirty="0">
                <a:solidFill>
                  <a:srgbClr val="0E7490"/>
                </a:solidFill>
                <a:latin typeface="Calibri" pitchFamily="34" charset="0"/>
                <a:ea typeface="Calibri" pitchFamily="34" charset="-122"/>
                <a:cs typeface="Calibri" pitchFamily="34" charset="-120"/>
              </a:rPr>
              <a:t>TRANSFERS — AND GAINS</a:t>
            </a:r>
            <a:endParaRPr lang="en-US" sz="1100" dirty="0"/>
          </a:p>
        </p:txBody>
      </p:sp>
      <p:sp>
        <p:nvSpPr>
          <p:cNvPr id="6" name="Text 4"/>
          <p:cNvSpPr/>
          <p:nvPr/>
        </p:nvSpPr>
        <p:spPr>
          <a:xfrm>
            <a:off x="960120" y="2377440"/>
            <a:ext cx="4709160" cy="1371600"/>
          </a:xfrm>
          <a:prstGeom prst="rect">
            <a:avLst/>
          </a:prstGeom>
          <a:noFill/>
          <a:ln/>
        </p:spPr>
        <p:txBody>
          <a:bodyPr wrap="square" lIns="0" tIns="0" rIns="0" bIns="0" rtlCol="0" anchor="ctr"/>
          <a:lstStyle/>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Diagnostic reasoning: why it stopped, not just how to restart</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Agent determination and org-structure logic</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Knowing what the process is supposed to do</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Exception thinking</a:t>
            </a:r>
            <a:endParaRPr lang="en-US" sz="1250" dirty="0"/>
          </a:p>
        </p:txBody>
      </p:sp>
      <p:sp>
        <p:nvSpPr>
          <p:cNvPr id="7" name="Shape 5"/>
          <p:cNvSpPr/>
          <p:nvPr/>
        </p:nvSpPr>
        <p:spPr>
          <a:xfrm>
            <a:off x="6263640" y="1828800"/>
            <a:ext cx="5349240" cy="2011680"/>
          </a:xfrm>
          <a:prstGeom prst="roundRect">
            <a:avLst>
              <a:gd name="adj" fmla="val 5455"/>
            </a:avLst>
          </a:prstGeom>
          <a:solidFill>
            <a:srgbClr val="EEF2F5"/>
          </a:solidFill>
          <a:ln w="15875">
            <a:solidFill>
              <a:srgbClr val="5A7A8C"/>
            </a:solidFill>
            <a:prstDash val="solid"/>
          </a:ln>
        </p:spPr>
        <p:txBody>
          <a:bodyPr/>
          <a:lstStyle/>
          <a:p>
            <a:endParaRPr lang="en-US"/>
          </a:p>
        </p:txBody>
      </p:sp>
      <p:sp>
        <p:nvSpPr>
          <p:cNvPr id="8" name="Text 6"/>
          <p:cNvSpPr/>
          <p:nvPr/>
        </p:nvSpPr>
        <p:spPr>
          <a:xfrm>
            <a:off x="6583680" y="2029968"/>
            <a:ext cx="4709160" cy="274320"/>
          </a:xfrm>
          <a:prstGeom prst="rect">
            <a:avLst/>
          </a:prstGeom>
          <a:noFill/>
          <a:ln/>
        </p:spPr>
        <p:txBody>
          <a:bodyPr wrap="square" lIns="0" tIns="0" rIns="0" bIns="0" rtlCol="0" anchor="ctr"/>
          <a:lstStyle/>
          <a:p>
            <a:pPr marL="0" indent="0">
              <a:buNone/>
            </a:pPr>
            <a:r>
              <a:rPr lang="en-US" sz="1100" b="1" kern="0" spc="200" dirty="0">
                <a:solidFill>
                  <a:srgbClr val="5A7A8C"/>
                </a:solidFill>
                <a:latin typeface="Calibri" pitchFamily="34" charset="0"/>
                <a:ea typeface="Calibri" pitchFamily="34" charset="-122"/>
                <a:cs typeface="Calibri" pitchFamily="34" charset="-120"/>
              </a:rPr>
              <a:t>TRANSLATES</a:t>
            </a:r>
            <a:endParaRPr lang="en-US" sz="1100" dirty="0"/>
          </a:p>
        </p:txBody>
      </p:sp>
      <p:sp>
        <p:nvSpPr>
          <p:cNvPr id="9" name="Text 7"/>
          <p:cNvSpPr/>
          <p:nvPr/>
        </p:nvSpPr>
        <p:spPr>
          <a:xfrm>
            <a:off x="6583680" y="2377440"/>
            <a:ext cx="4709160" cy="1371600"/>
          </a:xfrm>
          <a:prstGeom prst="rect">
            <a:avLst/>
          </a:prstGeom>
          <a:noFill/>
          <a:ln/>
        </p:spPr>
        <p:txBody>
          <a:bodyPr wrap="square" lIns="0" tIns="0" rIns="0" bIns="0" rtlCol="0" anchor="ctr"/>
          <a:lstStyle/>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SWI1 → Monitor Process and Workflow Instances</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SWPR / SWPC → instance actions and API calls</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PFCG roles → BTP role collections</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SWW archiving → platform retention config</a:t>
            </a:r>
            <a:endParaRPr lang="en-US" sz="1250" dirty="0"/>
          </a:p>
        </p:txBody>
      </p:sp>
      <p:sp>
        <p:nvSpPr>
          <p:cNvPr id="10" name="Shape 8"/>
          <p:cNvSpPr/>
          <p:nvPr/>
        </p:nvSpPr>
        <p:spPr>
          <a:xfrm>
            <a:off x="640080" y="3977640"/>
            <a:ext cx="5349240" cy="2011680"/>
          </a:xfrm>
          <a:prstGeom prst="roundRect">
            <a:avLst>
              <a:gd name="adj" fmla="val 5455"/>
            </a:avLst>
          </a:prstGeom>
          <a:solidFill>
            <a:srgbClr val="FBF2DE"/>
          </a:solidFill>
          <a:ln w="15875">
            <a:solidFill>
              <a:srgbClr val="B8860F"/>
            </a:solidFill>
            <a:prstDash val="solid"/>
          </a:ln>
        </p:spPr>
        <p:txBody>
          <a:bodyPr/>
          <a:lstStyle/>
          <a:p>
            <a:endParaRPr lang="en-US"/>
          </a:p>
        </p:txBody>
      </p:sp>
      <p:sp>
        <p:nvSpPr>
          <p:cNvPr id="11" name="Text 9"/>
          <p:cNvSpPr/>
          <p:nvPr/>
        </p:nvSpPr>
        <p:spPr>
          <a:xfrm>
            <a:off x="960120" y="4178808"/>
            <a:ext cx="4709160" cy="274320"/>
          </a:xfrm>
          <a:prstGeom prst="rect">
            <a:avLst/>
          </a:prstGeom>
          <a:noFill/>
          <a:ln/>
        </p:spPr>
        <p:txBody>
          <a:bodyPr wrap="square" lIns="0" tIns="0" rIns="0" bIns="0" rtlCol="0" anchor="ctr"/>
          <a:lstStyle/>
          <a:p>
            <a:pPr marL="0" indent="0">
              <a:buNone/>
            </a:pPr>
            <a:r>
              <a:rPr lang="en-US" sz="1100" b="1" kern="0" spc="200" dirty="0">
                <a:solidFill>
                  <a:srgbClr val="B8860F"/>
                </a:solidFill>
                <a:latin typeface="Calibri" pitchFamily="34" charset="0"/>
                <a:ea typeface="Calibri" pitchFamily="34" charset="-122"/>
                <a:cs typeface="Calibri" pitchFamily="34" charset="-120"/>
              </a:rPr>
              <a:t>GENUINELY NEW</a:t>
            </a:r>
            <a:endParaRPr lang="en-US" sz="1100" dirty="0"/>
          </a:p>
        </p:txBody>
      </p:sp>
      <p:sp>
        <p:nvSpPr>
          <p:cNvPr id="12" name="Text 10"/>
          <p:cNvSpPr/>
          <p:nvPr/>
        </p:nvSpPr>
        <p:spPr>
          <a:xfrm>
            <a:off x="960120" y="4526280"/>
            <a:ext cx="4709160" cy="1371600"/>
          </a:xfrm>
          <a:prstGeom prst="rect">
            <a:avLst/>
          </a:prstGeom>
          <a:noFill/>
          <a:ln/>
        </p:spPr>
        <p:txBody>
          <a:bodyPr wrap="square" lIns="0" tIns="0" rIns="0" bIns="0" rtlCol="0" anchor="ctr"/>
          <a:lstStyle/>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API and REST where a transaction used to be</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Designing observability rather than inheriting it</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BTP concepts: environments, role collections</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Governing decisions made by something non-human</a:t>
            </a:r>
            <a:endParaRPr lang="en-US" sz="1250" dirty="0"/>
          </a:p>
        </p:txBody>
      </p:sp>
      <p:sp>
        <p:nvSpPr>
          <p:cNvPr id="13" name="Shape 11"/>
          <p:cNvSpPr/>
          <p:nvPr/>
        </p:nvSpPr>
        <p:spPr>
          <a:xfrm>
            <a:off x="6263640" y="3977640"/>
            <a:ext cx="5349240" cy="2011680"/>
          </a:xfrm>
          <a:prstGeom prst="roundRect">
            <a:avLst>
              <a:gd name="adj" fmla="val 5455"/>
            </a:avLst>
          </a:prstGeom>
          <a:solidFill>
            <a:srgbClr val="FBEAE7"/>
          </a:solidFill>
          <a:ln w="15875">
            <a:solidFill>
              <a:srgbClr val="B33A2E"/>
            </a:solidFill>
            <a:prstDash val="solid"/>
          </a:ln>
        </p:spPr>
        <p:txBody>
          <a:bodyPr/>
          <a:lstStyle/>
          <a:p>
            <a:endParaRPr lang="en-US"/>
          </a:p>
        </p:txBody>
      </p:sp>
      <p:sp>
        <p:nvSpPr>
          <p:cNvPr id="14" name="Text 12"/>
          <p:cNvSpPr/>
          <p:nvPr/>
        </p:nvSpPr>
        <p:spPr>
          <a:xfrm>
            <a:off x="6583680" y="4178808"/>
            <a:ext cx="4709160" cy="274320"/>
          </a:xfrm>
          <a:prstGeom prst="rect">
            <a:avLst/>
          </a:prstGeom>
          <a:noFill/>
          <a:ln/>
        </p:spPr>
        <p:txBody>
          <a:bodyPr wrap="square" lIns="0" tIns="0" rIns="0" bIns="0" rtlCol="0" anchor="ctr"/>
          <a:lstStyle/>
          <a:p>
            <a:pPr marL="0" indent="0">
              <a:buNone/>
            </a:pPr>
            <a:r>
              <a:rPr lang="en-US" sz="1100" b="1" kern="0" spc="200" dirty="0">
                <a:solidFill>
                  <a:srgbClr val="B33A2E"/>
                </a:solidFill>
                <a:latin typeface="Calibri" pitchFamily="34" charset="0"/>
                <a:ea typeface="Calibri" pitchFamily="34" charset="-122"/>
                <a:cs typeface="Calibri" pitchFamily="34" charset="-120"/>
              </a:rPr>
              <a:t>EXPIRES</a:t>
            </a:r>
            <a:endParaRPr lang="en-US" sz="1100" dirty="0"/>
          </a:p>
        </p:txBody>
      </p:sp>
      <p:sp>
        <p:nvSpPr>
          <p:cNvPr id="15" name="Text 13"/>
          <p:cNvSpPr/>
          <p:nvPr/>
        </p:nvSpPr>
        <p:spPr>
          <a:xfrm>
            <a:off x="6583680" y="4526280"/>
            <a:ext cx="4709160" cy="1371600"/>
          </a:xfrm>
          <a:prstGeom prst="rect">
            <a:avLst/>
          </a:prstGeom>
          <a:noFill/>
          <a:ln/>
        </p:spPr>
        <p:txBody>
          <a:bodyPr wrap="square" lIns="0" tIns="0" rIns="0" bIns="0" rtlCol="0" anchor="ctr"/>
          <a:lstStyle/>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GUI muscle memory — only if you go public cloud</a:t>
            </a:r>
            <a:endParaRPr lang="en-US" sz="1250" dirty="0"/>
          </a:p>
          <a:p>
            <a:pPr marL="342900" indent="-342900">
              <a:spcAft>
                <a:spcPts val="1000"/>
              </a:spcAft>
              <a:buSzPct val="100000"/>
              <a:buChar char="•"/>
            </a:pPr>
            <a:r>
              <a:rPr lang="en-US" sz="1250" dirty="0">
                <a:solidFill>
                  <a:srgbClr val="26303A"/>
                </a:solidFill>
                <a:latin typeface="Calibri" pitchFamily="34" charset="0"/>
                <a:ea typeface="Calibri" pitchFamily="34" charset="-122"/>
                <a:cs typeface="Calibri" pitchFamily="34" charset="-120"/>
              </a:rPr>
              <a:t>Deep workflow-builder skill as the primary asset</a:t>
            </a:r>
            <a:endParaRPr lang="en-US" sz="1250" dirty="0"/>
          </a:p>
        </p:txBody>
      </p:sp>
      <p:sp>
        <p:nvSpPr>
          <p:cNvPr id="16" name="Text 14"/>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B7885"/>
                </a:solidFill>
                <a:latin typeface="Calibri" pitchFamily="34" charset="0"/>
                <a:ea typeface="Calibri" pitchFamily="34" charset="-122"/>
                <a:cs typeface="Calibri" pitchFamily="34" charset="-120"/>
              </a:rPr>
              <a:t>8</a:t>
            </a:r>
            <a:endParaRPr lang="en-US" sz="1000" dirty="0"/>
          </a:p>
        </p:txBody>
      </p:sp>
      <p:pic>
        <p:nvPicPr>
          <p:cNvPr id="18" name="Picture 17" descr="The image depicts a monkey seated at a desk, typing on a laptop with a coffee cup on the table.&#10;&#10;AI-generated content may be incorrect.">
            <a:extLst>
              <a:ext uri="{FF2B5EF4-FFF2-40B4-BE49-F238E27FC236}">
                <a16:creationId xmlns:a16="http://schemas.microsoft.com/office/drawing/2014/main" id="{0C3CF7F4-BB4B-785B-13E3-25EAF93CFD66}"/>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41330"/>
        </a:solidFill>
        <a:effectLst/>
      </p:bgPr>
    </p:bg>
    <p:spTree>
      <p:nvGrpSpPr>
        <p:cNvPr id="1" name=""/>
        <p:cNvGrpSpPr/>
        <p:nvPr/>
      </p:nvGrpSpPr>
      <p:grpSpPr>
        <a:xfrm>
          <a:off x="0" y="0"/>
          <a:ext cx="0" cy="0"/>
          <a:chOff x="0" y="0"/>
          <a:chExt cx="0" cy="0"/>
        </a:xfrm>
      </p:grpSpPr>
      <p:sp>
        <p:nvSpPr>
          <p:cNvPr id="2" name="Text 0"/>
          <p:cNvSpPr/>
          <p:nvPr/>
        </p:nvSpPr>
        <p:spPr>
          <a:xfrm>
            <a:off x="822960" y="1051560"/>
            <a:ext cx="8229600" cy="274320"/>
          </a:xfrm>
          <a:prstGeom prst="rect">
            <a:avLst/>
          </a:prstGeom>
          <a:noFill/>
          <a:ln/>
        </p:spPr>
        <p:txBody>
          <a:bodyPr wrap="square" lIns="0" tIns="0" rIns="0" bIns="0" rtlCol="0" anchor="ctr"/>
          <a:lstStyle/>
          <a:p>
            <a:pPr marL="0" indent="0">
              <a:buNone/>
            </a:pPr>
            <a:r>
              <a:rPr lang="en-US" sz="1200" b="1" kern="0" spc="300" dirty="0">
                <a:solidFill>
                  <a:srgbClr val="B8860F"/>
                </a:solidFill>
                <a:latin typeface="Calibri" pitchFamily="34" charset="0"/>
                <a:ea typeface="Calibri" pitchFamily="34" charset="-122"/>
                <a:cs typeface="Calibri" pitchFamily="34" charset="-120"/>
              </a:rPr>
              <a:t>THE HONEST READ</a:t>
            </a:r>
            <a:endParaRPr lang="en-US" sz="1200" dirty="0"/>
          </a:p>
        </p:txBody>
      </p:sp>
      <p:sp>
        <p:nvSpPr>
          <p:cNvPr id="3" name="Text 1"/>
          <p:cNvSpPr/>
          <p:nvPr/>
        </p:nvSpPr>
        <p:spPr>
          <a:xfrm>
            <a:off x="822960" y="1508760"/>
            <a:ext cx="10515600" cy="1463040"/>
          </a:xfrm>
          <a:prstGeom prst="rect">
            <a:avLst/>
          </a:prstGeom>
          <a:noFill/>
          <a:ln/>
        </p:spPr>
        <p:txBody>
          <a:bodyPr wrap="square" lIns="0" tIns="0" rIns="0" bIns="0" rtlCol="0" anchor="ctr"/>
          <a:lstStyle/>
          <a:p>
            <a:pPr marL="0" indent="0">
              <a:lnSpc>
                <a:spcPts val="4800"/>
              </a:lnSpc>
              <a:buNone/>
            </a:pPr>
            <a:r>
              <a:rPr lang="en-US" sz="3600" b="1" dirty="0">
                <a:solidFill>
                  <a:srgbClr val="FFFFFF"/>
                </a:solidFill>
                <a:latin typeface="Arial" pitchFamily="34" charset="0"/>
                <a:ea typeface="Arial" pitchFamily="34" charset="-122"/>
                <a:cs typeface="Arial" pitchFamily="34" charset="-120"/>
              </a:rPr>
              <a:t>The role isn't disappearing.</a:t>
            </a:r>
            <a:endParaRPr lang="en-US" sz="3600" dirty="0"/>
          </a:p>
          <a:p>
            <a:pPr marL="0" indent="0">
              <a:lnSpc>
                <a:spcPts val="4800"/>
              </a:lnSpc>
              <a:buNone/>
            </a:pPr>
            <a:r>
              <a:rPr lang="en-US" sz="3600" b="1" dirty="0">
                <a:solidFill>
                  <a:srgbClr val="FFFFFF"/>
                </a:solidFill>
                <a:latin typeface="Arial" pitchFamily="34" charset="0"/>
                <a:ea typeface="Arial" pitchFamily="34" charset="-122"/>
                <a:cs typeface="Arial" pitchFamily="34" charset="-120"/>
              </a:rPr>
              <a:t>It's splitting.</a:t>
            </a:r>
            <a:endParaRPr lang="en-US" sz="3600" dirty="0"/>
          </a:p>
        </p:txBody>
      </p:sp>
      <p:sp>
        <p:nvSpPr>
          <p:cNvPr id="4" name="Shape 2"/>
          <p:cNvSpPr/>
          <p:nvPr/>
        </p:nvSpPr>
        <p:spPr>
          <a:xfrm>
            <a:off x="822960" y="3291840"/>
            <a:ext cx="5120640" cy="1737360"/>
          </a:xfrm>
          <a:prstGeom prst="roundRect">
            <a:avLst>
              <a:gd name="adj" fmla="val 6316"/>
            </a:avLst>
          </a:prstGeom>
          <a:solidFill>
            <a:srgbClr val="24304A"/>
          </a:solidFill>
          <a:ln w="12700">
            <a:solidFill>
              <a:srgbClr val="3A4A63"/>
            </a:solidFill>
            <a:prstDash val="solid"/>
          </a:ln>
        </p:spPr>
        <p:txBody>
          <a:bodyPr/>
          <a:lstStyle/>
          <a:p>
            <a:endParaRPr lang="en-US"/>
          </a:p>
        </p:txBody>
      </p:sp>
      <p:sp>
        <p:nvSpPr>
          <p:cNvPr id="5" name="Text 3"/>
          <p:cNvSpPr/>
          <p:nvPr/>
        </p:nvSpPr>
        <p:spPr>
          <a:xfrm>
            <a:off x="1097280" y="3493008"/>
            <a:ext cx="4572000" cy="256032"/>
          </a:xfrm>
          <a:prstGeom prst="rect">
            <a:avLst/>
          </a:prstGeom>
          <a:noFill/>
          <a:ln/>
        </p:spPr>
        <p:txBody>
          <a:bodyPr wrap="square" lIns="0" tIns="0" rIns="0" bIns="0" rtlCol="0" anchor="ctr"/>
          <a:lstStyle/>
          <a:p>
            <a:pPr marL="0" indent="0">
              <a:buNone/>
            </a:pPr>
            <a:r>
              <a:rPr lang="en-US" sz="1050" b="1" kern="0" spc="200" dirty="0">
                <a:solidFill>
                  <a:srgbClr val="8FA3B3"/>
                </a:solidFill>
                <a:latin typeface="Calibri" pitchFamily="34" charset="0"/>
                <a:ea typeface="Calibri" pitchFamily="34" charset="-122"/>
                <a:cs typeface="Calibri" pitchFamily="34" charset="-120"/>
              </a:rPr>
              <a:t>HALF ONE</a:t>
            </a:r>
            <a:endParaRPr lang="en-US" sz="1050" dirty="0"/>
          </a:p>
        </p:txBody>
      </p:sp>
      <p:sp>
        <p:nvSpPr>
          <p:cNvPr id="6" name="Text 4"/>
          <p:cNvSpPr/>
          <p:nvPr/>
        </p:nvSpPr>
        <p:spPr>
          <a:xfrm>
            <a:off x="1097280" y="3803904"/>
            <a:ext cx="4572000" cy="1097280"/>
          </a:xfrm>
          <a:prstGeom prst="rect">
            <a:avLst/>
          </a:prstGeom>
          <a:noFill/>
          <a:ln/>
        </p:spPr>
        <p:txBody>
          <a:bodyPr wrap="square" lIns="0" tIns="0" rIns="0" bIns="0" rtlCol="0" anchor="ctr"/>
          <a:lstStyle/>
          <a:p>
            <a:pPr marL="0" indent="0">
              <a:lnSpc>
                <a:spcPts val="1900"/>
              </a:lnSpc>
              <a:buNone/>
            </a:pPr>
            <a:r>
              <a:rPr lang="en-US" sz="1400" dirty="0">
                <a:solidFill>
                  <a:srgbClr val="B9C9D6"/>
                </a:solidFill>
                <a:latin typeface="Calibri" pitchFamily="34" charset="0"/>
                <a:ea typeface="Calibri" pitchFamily="34" charset="-122"/>
                <a:cs typeface="Calibri" pitchFamily="34" charset="-120"/>
              </a:rPr>
              <a:t>Low-code process configuration. Moves toward functional consultants and business users. Aim here and you compete with people who know the business better than you.</a:t>
            </a:r>
            <a:endParaRPr lang="en-US" sz="1400" dirty="0"/>
          </a:p>
        </p:txBody>
      </p:sp>
      <p:sp>
        <p:nvSpPr>
          <p:cNvPr id="7" name="Shape 5"/>
          <p:cNvSpPr/>
          <p:nvPr/>
        </p:nvSpPr>
        <p:spPr>
          <a:xfrm>
            <a:off x="6263640" y="3291840"/>
            <a:ext cx="5120640" cy="1737360"/>
          </a:xfrm>
          <a:prstGeom prst="roundRect">
            <a:avLst>
              <a:gd name="adj" fmla="val 6316"/>
            </a:avLst>
          </a:prstGeom>
          <a:solidFill>
            <a:srgbClr val="0A566C"/>
          </a:solidFill>
          <a:ln w="12700">
            <a:solidFill>
              <a:srgbClr val="0E7490"/>
            </a:solidFill>
            <a:prstDash val="solid"/>
          </a:ln>
        </p:spPr>
        <p:txBody>
          <a:bodyPr/>
          <a:lstStyle/>
          <a:p>
            <a:endParaRPr lang="en-US"/>
          </a:p>
        </p:txBody>
      </p:sp>
      <p:sp>
        <p:nvSpPr>
          <p:cNvPr id="8" name="Text 6"/>
          <p:cNvSpPr/>
          <p:nvPr/>
        </p:nvSpPr>
        <p:spPr>
          <a:xfrm>
            <a:off x="6537960" y="3493008"/>
            <a:ext cx="4572000" cy="256032"/>
          </a:xfrm>
          <a:prstGeom prst="rect">
            <a:avLst/>
          </a:prstGeom>
          <a:noFill/>
          <a:ln/>
        </p:spPr>
        <p:txBody>
          <a:bodyPr wrap="square" lIns="0" tIns="0" rIns="0" bIns="0" rtlCol="0" anchor="ctr"/>
          <a:lstStyle/>
          <a:p>
            <a:pPr marL="0" indent="0">
              <a:buNone/>
            </a:pPr>
            <a:r>
              <a:rPr lang="en-US" sz="1050" b="1" kern="0" spc="200" dirty="0">
                <a:solidFill>
                  <a:srgbClr val="A9DDE8"/>
                </a:solidFill>
                <a:latin typeface="Calibri" pitchFamily="34" charset="0"/>
                <a:ea typeface="Calibri" pitchFamily="34" charset="-122"/>
                <a:cs typeface="Calibri" pitchFamily="34" charset="-120"/>
              </a:rPr>
              <a:t>HALF TWO</a:t>
            </a:r>
            <a:endParaRPr lang="en-US" sz="1050" dirty="0"/>
          </a:p>
        </p:txBody>
      </p:sp>
      <p:sp>
        <p:nvSpPr>
          <p:cNvPr id="9" name="Text 7"/>
          <p:cNvSpPr/>
          <p:nvPr/>
        </p:nvSpPr>
        <p:spPr>
          <a:xfrm>
            <a:off x="6537960" y="3803904"/>
            <a:ext cx="4572000" cy="1097280"/>
          </a:xfrm>
          <a:prstGeom prst="rect">
            <a:avLst/>
          </a:prstGeom>
          <a:noFill/>
          <a:ln/>
        </p:spPr>
        <p:txBody>
          <a:bodyPr wrap="square" lIns="0" tIns="0" rIns="0" bIns="0" rtlCol="0" anchor="ctr"/>
          <a:lstStyle/>
          <a:p>
            <a:pPr marL="0" indent="0">
              <a:lnSpc>
                <a:spcPts val="1900"/>
              </a:lnSpc>
              <a:buNone/>
            </a:pPr>
            <a:r>
              <a:rPr lang="en-US" sz="1400" dirty="0">
                <a:solidFill>
                  <a:srgbClr val="DDF0F5"/>
                </a:solidFill>
                <a:latin typeface="Calibri" pitchFamily="34" charset="0"/>
                <a:ea typeface="Calibri" pitchFamily="34" charset="-122"/>
                <a:cs typeface="Calibri" pitchFamily="34" charset="-120"/>
              </a:rPr>
              <a:t>Platform operations and governance across several engines. What's running, what broke, who's accountable, whether an automated decision is defensible. Expanding, underserved, unclaimed.</a:t>
            </a:r>
            <a:endParaRPr lang="en-US" sz="1400" dirty="0"/>
          </a:p>
        </p:txBody>
      </p:sp>
      <p:sp>
        <p:nvSpPr>
          <p:cNvPr id="10" name="Text 8"/>
          <p:cNvSpPr/>
          <p:nvPr/>
        </p:nvSpPr>
        <p:spPr>
          <a:xfrm>
            <a:off x="822960" y="5440680"/>
            <a:ext cx="10515600" cy="640080"/>
          </a:xfrm>
          <a:prstGeom prst="rect">
            <a:avLst/>
          </a:prstGeom>
          <a:noFill/>
          <a:ln/>
        </p:spPr>
        <p:txBody>
          <a:bodyPr wrap="square" lIns="0" tIns="0" rIns="0" bIns="0" rtlCol="0" anchor="ctr"/>
          <a:lstStyle/>
          <a:p>
            <a:pPr marL="0" indent="0">
              <a:lnSpc>
                <a:spcPts val="2200"/>
              </a:lnSpc>
              <a:buNone/>
            </a:pPr>
            <a:r>
              <a:rPr lang="en-US" sz="1550" dirty="0">
                <a:solidFill>
                  <a:srgbClr val="0E7490"/>
                </a:solidFill>
                <a:latin typeface="Calibri" pitchFamily="34" charset="0"/>
                <a:ea typeface="Calibri" pitchFamily="34" charset="-122"/>
                <a:cs typeface="Calibri" pitchFamily="34" charset="-120"/>
              </a:rPr>
              <a:t>You already think in exceptions, agents and audit trails. What you need is the vocabulary — and the willingness to operate something you didn't build.</a:t>
            </a:r>
            <a:endParaRPr lang="en-US" sz="1550" dirty="0"/>
          </a:p>
        </p:txBody>
      </p:sp>
      <p:pic>
        <p:nvPicPr>
          <p:cNvPr id="12" name="Picture 11" descr="The image depicts a monkey seated at a desk, typing on a laptop with a coffee cup on the table.&#10;&#10;AI-generated content may be incorrect.">
            <a:extLst>
              <a:ext uri="{FF2B5EF4-FFF2-40B4-BE49-F238E27FC236}">
                <a16:creationId xmlns:a16="http://schemas.microsoft.com/office/drawing/2014/main" id="{B56F4149-B160-B84D-674D-E7C26250163B}"/>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1315</Words>
  <Application>Microsoft Office PowerPoint</Application>
  <PresentationFormat>Widescreen</PresentationFormat>
  <Paragraphs>156</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Workflow Administrator Transition</dc:title>
  <dc:subject>PptxGenJS Presentation</dc:subject>
  <dc:creator>SAPCodeMonkey</dc:creator>
  <cp:lastModifiedBy>Moore, Tim</cp:lastModifiedBy>
  <cp:revision>2</cp:revision>
  <dcterms:created xsi:type="dcterms:W3CDTF">2026-07-24T03:01:38Z</dcterms:created>
  <dcterms:modified xsi:type="dcterms:W3CDTF">2026-07-24T03:05:51Z</dcterms:modified>
</cp:coreProperties>
</file>